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60"/>
    <a:srgbClr val="C7C8CA"/>
    <a:srgbClr val="130D4C"/>
    <a:srgbClr val="CBD2D5"/>
    <a:srgbClr val="C4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6"/>
    <p:restoredTop sz="99823" autoAdjust="0"/>
  </p:normalViewPr>
  <p:slideViewPr>
    <p:cSldViewPr snapToGrid="0" snapToObjects="1">
      <p:cViewPr varScale="1">
        <p:scale>
          <a:sx n="110" d="100"/>
          <a:sy n="110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28D2-0427-F646-A9CF-98F977E3EE0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8D73-CDB5-9946-83C3-B4D48684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0FAA508-F0CD-46EA-95FB-26B559A0B5D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jpe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12" Type="http://schemas.openxmlformats.org/officeDocument/2006/relationships/image" Target="../media/image16.tiff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tiff"/><Relationship Id="rId15" Type="http://schemas.openxmlformats.org/officeDocument/2006/relationships/image" Target="../media/image19.png"/><Relationship Id="rId10" Type="http://schemas.openxmlformats.org/officeDocument/2006/relationships/image" Target="../media/image14.tiff"/><Relationship Id="rId4" Type="http://schemas.openxmlformats.org/officeDocument/2006/relationships/image" Target="../media/image8.tiff"/><Relationship Id="rId9" Type="http://schemas.openxmlformats.org/officeDocument/2006/relationships/image" Target="../media/image13.tiff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adanplanroom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adandistributio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estcdn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1" y="254667"/>
            <a:ext cx="2109039" cy="140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2350363"/>
            <a:ext cx="8445500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  <a:p>
            <a:pPr algn="ctr"/>
            <a:r>
              <a:rPr lang="en-US" b="1" dirty="0">
                <a:latin typeface="Avenir Next Regular"/>
                <a:cs typeface="Avenir Next Regular"/>
              </a:rPr>
              <a:t>Competition Watch</a:t>
            </a:r>
          </a:p>
          <a:p>
            <a:pPr algn="ctr"/>
            <a:r>
              <a:rPr lang="en-US" b="1" dirty="0">
                <a:latin typeface="Avenir Next Regular"/>
                <a:cs typeface="Avenir Next Regular"/>
              </a:rPr>
              <a:t>Reprographic Firms and Document Distributors</a:t>
            </a:r>
          </a:p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33163"/>
            <a:ext cx="5702300" cy="14003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  <a:p>
            <a:pPr algn="ctr"/>
            <a:r>
              <a:rPr lang="en-US" b="1" dirty="0">
                <a:latin typeface="Avenir Next Regular"/>
                <a:cs typeface="Avenir Next Regular"/>
              </a:rPr>
              <a:t>PRESENTED BY:</a:t>
            </a:r>
          </a:p>
          <a:p>
            <a:pPr algn="ctr"/>
            <a:r>
              <a:rPr lang="en-US" sz="1300" b="1" dirty="0">
                <a:latin typeface="Avenir Next Regular"/>
                <a:cs typeface="Avenir Next Regular"/>
              </a:rPr>
              <a:t>Scott Howard</a:t>
            </a:r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C6FAF-138B-40C5-B764-E9D181279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4" y="4480794"/>
            <a:ext cx="1456819" cy="12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510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30D4C"/>
                </a:solidFill>
                <a:latin typeface="Avenir Next Regular"/>
                <a:cs typeface="Avenir Next Regular"/>
              </a:rPr>
              <a:t>THANK YOU TO OUR SPONSORS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97" y="767419"/>
            <a:ext cx="2083453" cy="94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99" y="1931953"/>
            <a:ext cx="1183319" cy="118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9715"/>
          <a:stretch/>
        </p:blipFill>
        <p:spPr>
          <a:xfrm>
            <a:off x="2648623" y="1979527"/>
            <a:ext cx="1868131" cy="87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26" y="1965667"/>
            <a:ext cx="1183981" cy="114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153" y="2099549"/>
            <a:ext cx="1607876" cy="784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2368" t="4538" r="78048" b="6127"/>
          <a:stretch/>
        </p:blipFill>
        <p:spPr>
          <a:xfrm>
            <a:off x="2724437" y="3488937"/>
            <a:ext cx="1028126" cy="888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3721936"/>
            <a:ext cx="1701935" cy="422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r="73611"/>
          <a:stretch/>
        </p:blipFill>
        <p:spPr>
          <a:xfrm>
            <a:off x="5795552" y="3452365"/>
            <a:ext cx="1015424" cy="961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534" y="3413933"/>
            <a:ext cx="1445687" cy="930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0847" y="3367198"/>
            <a:ext cx="1251182" cy="1024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5" y="4557596"/>
            <a:ext cx="1890217" cy="753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8" y="4599907"/>
            <a:ext cx="1343097" cy="668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6" y="4446785"/>
            <a:ext cx="2543677" cy="97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78" y="5387424"/>
            <a:ext cx="2685754" cy="6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617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Regular"/>
                <a:cs typeface="Avenir Next Regular"/>
              </a:rPr>
              <a:t>Reprographic Firms and Document Distributors</a:t>
            </a:r>
            <a:endParaRPr lang="en-US" sz="24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00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7C8CA"/>
                </a:solidFill>
                <a:latin typeface="Avenir Next Regular"/>
                <a:cs typeface="Avenir Next Regular"/>
              </a:rPr>
              <a:t>Competition Watch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E00E0-9231-4DD7-B202-44CF46BB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1345862"/>
            <a:ext cx="7345363" cy="471965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Abadan Reprographics &amp; Imaging</a:t>
            </a:r>
            <a:br>
              <a:rPr lang="en-US" sz="2200" dirty="0"/>
            </a:br>
            <a:r>
              <a:rPr lang="en-US" sz="2200" dirty="0"/>
              <a:t>(aka Abadan Regional Plan Center or Abadan Plan Room)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www.abadanplanroom.com</a:t>
            </a:r>
            <a:r>
              <a:rPr lang="en-US" sz="2200" dirty="0"/>
              <a:t> | </a:t>
            </a:r>
            <a:r>
              <a:rPr lang="en-US" sz="2200" dirty="0">
                <a:hlinkClick r:id="rId4"/>
              </a:rPr>
              <a:t>www.abadandistribution.com</a:t>
            </a:r>
            <a:endParaRPr lang="en-US" sz="2200" dirty="0"/>
          </a:p>
          <a:p>
            <a:pPr lvl="1"/>
            <a:r>
              <a:rPr lang="en-US" sz="1700" dirty="0"/>
              <a:t>A Reprographics Firm with Plan Room Aspirations</a:t>
            </a:r>
          </a:p>
          <a:p>
            <a:pPr lvl="2"/>
            <a:r>
              <a:rPr lang="en-US" sz="1500" dirty="0"/>
              <a:t>Provide Project Details, Plans, Specs, Addenda along with Plan Holders lists</a:t>
            </a:r>
          </a:p>
          <a:p>
            <a:pPr lvl="3"/>
            <a:r>
              <a:rPr lang="en-US" sz="1200" dirty="0"/>
              <a:t>Details typically limited to Title, Bid &amp; Prebid Date, Company (Plan Issuer), Location, Estimate</a:t>
            </a:r>
          </a:p>
          <a:p>
            <a:pPr lvl="3"/>
            <a:r>
              <a:rPr lang="en-US" sz="1200" dirty="0"/>
              <a:t>Plans are individually labeled and Specs are usually separated by divisions or top level index items</a:t>
            </a:r>
          </a:p>
          <a:p>
            <a:pPr lvl="3"/>
            <a:r>
              <a:rPr lang="en-US" sz="1200" dirty="0"/>
              <a:t>Separate Plan Holders lists are maintained to keep Bidders and Plan Room apart</a:t>
            </a:r>
          </a:p>
          <a:p>
            <a:pPr lvl="1"/>
            <a:r>
              <a:rPr lang="en-US" sz="1700" dirty="0"/>
              <a:t>Compelling Business Model for Plan Issuers</a:t>
            </a:r>
          </a:p>
          <a:p>
            <a:pPr lvl="2"/>
            <a:r>
              <a:rPr lang="en-US" sz="1500" dirty="0"/>
              <a:t>Two Hosting Options:</a:t>
            </a:r>
          </a:p>
          <a:p>
            <a:pPr lvl="3"/>
            <a:r>
              <a:rPr lang="en-US" sz="1200" dirty="0"/>
              <a:t>A) Plan Issuer covers the cost of Abadan hosting their documents</a:t>
            </a:r>
          </a:p>
          <a:p>
            <a:pPr lvl="4"/>
            <a:r>
              <a:rPr lang="en-US" sz="1200" dirty="0"/>
              <a:t>Documents are distributed to Contractors and Plan Rooms for Free</a:t>
            </a:r>
          </a:p>
          <a:p>
            <a:pPr lvl="3"/>
            <a:r>
              <a:rPr lang="en-US" sz="1200" dirty="0"/>
              <a:t>B) Abadan covers cost of hosting the Plan Issuer documents</a:t>
            </a:r>
          </a:p>
          <a:p>
            <a:pPr lvl="4"/>
            <a:r>
              <a:rPr lang="en-US" sz="1200" dirty="0"/>
              <a:t>Documents are </a:t>
            </a:r>
            <a:r>
              <a:rPr lang="en-US" sz="1200" i="1" dirty="0"/>
              <a:t>usually</a:t>
            </a:r>
            <a:r>
              <a:rPr lang="en-US" sz="1200" dirty="0"/>
              <a:t> distributed to Bidders for Free and Plan Rooms at Flat Rates</a:t>
            </a:r>
          </a:p>
          <a:p>
            <a:pPr lvl="4"/>
            <a:r>
              <a:rPr lang="en-US" sz="1200" dirty="0"/>
              <a:t>Rates to download documents are allegedly based on amount of work involved to host </a:t>
            </a:r>
          </a:p>
          <a:p>
            <a:pPr lvl="1"/>
            <a:r>
              <a:rPr lang="en-US" sz="1700" dirty="0"/>
              <a:t>What is Next for Abadan?</a:t>
            </a:r>
          </a:p>
          <a:p>
            <a:pPr lvl="2"/>
            <a:r>
              <a:rPr lang="en-US" sz="1500" dirty="0"/>
              <a:t>Transitioning from </a:t>
            </a:r>
            <a:r>
              <a:rPr lang="en-US" sz="1500" dirty="0" err="1"/>
              <a:t>Reproconnect</a:t>
            </a:r>
            <a:r>
              <a:rPr lang="en-US" sz="1500" dirty="0"/>
              <a:t> to Online Plan Service (OPS)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818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617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Regular"/>
                <a:cs typeface="Avenir Next Regular"/>
              </a:rPr>
              <a:t>Reprographic Firms and Document Distributors</a:t>
            </a:r>
            <a:endParaRPr lang="en-US" sz="24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00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7C8CA"/>
                </a:solidFill>
                <a:latin typeface="Avenir Next Regular"/>
                <a:cs typeface="Avenir Next Regular"/>
              </a:rPr>
              <a:t>Competition Watch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E00E0-9231-4DD7-B202-44CF46BB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1345862"/>
            <a:ext cx="7345363" cy="4719659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QuestCDN</a:t>
            </a:r>
            <a:br>
              <a:rPr lang="en-US" sz="2000" dirty="0"/>
            </a:br>
            <a:r>
              <a:rPr lang="en-US" sz="2000" dirty="0"/>
              <a:t>(aka Construction Data Network)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www.questcdn.com</a:t>
            </a:r>
            <a:endParaRPr lang="en-US" sz="2000" dirty="0"/>
          </a:p>
          <a:p>
            <a:pPr lvl="1"/>
            <a:r>
              <a:rPr lang="en-US" sz="1600" dirty="0"/>
              <a:t>Bid Management System – Document Distributor</a:t>
            </a:r>
          </a:p>
          <a:p>
            <a:pPr lvl="2"/>
            <a:r>
              <a:rPr lang="en-US" sz="1400" dirty="0"/>
              <a:t>Provide Project Details, Plans, Specs, Addenda along with Plan Holders lists</a:t>
            </a:r>
          </a:p>
          <a:p>
            <a:pPr lvl="3"/>
            <a:r>
              <a:rPr lang="en-US" sz="1100" dirty="0"/>
              <a:t>Details provided are more comprehensive</a:t>
            </a:r>
          </a:p>
          <a:p>
            <a:pPr lvl="3"/>
            <a:r>
              <a:rPr lang="en-US" sz="1100" dirty="0"/>
              <a:t>Documents are downloaded as one ZIP File containing a combined set of Specs and/or Plans</a:t>
            </a:r>
          </a:p>
          <a:p>
            <a:pPr lvl="4"/>
            <a:r>
              <a:rPr lang="en-US" sz="1100" dirty="0"/>
              <a:t>Specs are not separated into divisions and plans are not individually labeled</a:t>
            </a:r>
          </a:p>
          <a:p>
            <a:pPr lvl="2"/>
            <a:r>
              <a:rPr lang="en-US" sz="1400" dirty="0"/>
              <a:t>Projects are accessed via unique project codes or a Premier Membership</a:t>
            </a:r>
          </a:p>
          <a:p>
            <a:pPr lvl="3"/>
            <a:r>
              <a:rPr lang="en-US" sz="1100" dirty="0"/>
              <a:t>Codes are only advertised in news publications or issuing agency websites</a:t>
            </a:r>
          </a:p>
          <a:p>
            <a:pPr lvl="3"/>
            <a:r>
              <a:rPr lang="en-US" sz="1100" dirty="0"/>
              <a:t>Plan Rooms are not eligible for Premier Membership that contain list of projects</a:t>
            </a:r>
          </a:p>
          <a:p>
            <a:pPr lvl="1"/>
            <a:r>
              <a:rPr lang="en-US" sz="1600" dirty="0"/>
              <a:t>Compelling Business Model for Plan Issuers</a:t>
            </a:r>
          </a:p>
          <a:p>
            <a:pPr lvl="2"/>
            <a:r>
              <a:rPr lang="en-US" sz="1400" dirty="0" err="1"/>
              <a:t>QuestCDN</a:t>
            </a:r>
            <a:r>
              <a:rPr lang="en-US" sz="1400" dirty="0"/>
              <a:t> hosts Plan Issuer documents at no cost to them</a:t>
            </a:r>
          </a:p>
          <a:p>
            <a:pPr lvl="3"/>
            <a:r>
              <a:rPr lang="en-US" sz="1100" dirty="0"/>
              <a:t>Quest recoups costs by charging flat rates to Bidders and Plan Rooms</a:t>
            </a:r>
          </a:p>
          <a:p>
            <a:pPr lvl="3"/>
            <a:r>
              <a:rPr lang="en-US" sz="1100" dirty="0"/>
              <a:t>Standard Rate is $15/download (recently raised from $10)</a:t>
            </a:r>
          </a:p>
          <a:p>
            <a:pPr lvl="4"/>
            <a:r>
              <a:rPr lang="en-US" sz="1100" dirty="0"/>
              <a:t>Plan Issuers get a cut of the profits for any rates over the Standard $15</a:t>
            </a:r>
          </a:p>
          <a:p>
            <a:pPr lvl="1"/>
            <a:r>
              <a:rPr lang="en-US" sz="1600" dirty="0"/>
              <a:t>What is next for </a:t>
            </a:r>
            <a:r>
              <a:rPr lang="en-US" sz="1600" dirty="0" err="1"/>
              <a:t>QuestCDN</a:t>
            </a:r>
            <a:r>
              <a:rPr lang="en-US" sz="1600" dirty="0"/>
              <a:t>?</a:t>
            </a:r>
          </a:p>
          <a:p>
            <a:pPr lvl="2"/>
            <a:r>
              <a:rPr lang="en-US" sz="1400" dirty="0"/>
              <a:t>Competing with Abadan Reprographics</a:t>
            </a:r>
          </a:p>
          <a:p>
            <a:pPr lvl="2"/>
            <a:endParaRPr lang="en-US" sz="1300" dirty="0"/>
          </a:p>
          <a:p>
            <a:endParaRPr lang="en-US" sz="1600" dirty="0"/>
          </a:p>
          <a:p>
            <a:pPr lvl="3"/>
            <a:endParaRPr lang="en-US" sz="1400" dirty="0"/>
          </a:p>
          <a:p>
            <a:pPr marL="350838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287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296</TotalTime>
  <Words>36</Words>
  <Application>Microsoft Office PowerPoint</Application>
  <PresentationFormat>On-screen Show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Regular</vt:lpstr>
      <vt:lpstr>Brush Script MT</vt:lpstr>
      <vt:lpstr>Calibri</vt:lpstr>
      <vt:lpstr>Calisto MT</vt:lpstr>
      <vt:lpstr>Capital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Tristram</dc:creator>
  <cp:lastModifiedBy>Scott</cp:lastModifiedBy>
  <cp:revision>30</cp:revision>
  <dcterms:created xsi:type="dcterms:W3CDTF">2019-01-30T02:06:03Z</dcterms:created>
  <dcterms:modified xsi:type="dcterms:W3CDTF">2019-02-11T21:24:58Z</dcterms:modified>
</cp:coreProperties>
</file>