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4" r:id="rId1"/>
  </p:sldMasterIdLst>
  <p:notesMasterIdLst>
    <p:notesMasterId r:id="rId6"/>
  </p:notesMasterIdLst>
  <p:sldIdLst>
    <p:sldId id="257" r:id="rId2"/>
    <p:sldId id="259" r:id="rId3"/>
    <p:sldId id="258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5A60"/>
    <a:srgbClr val="C7C8CA"/>
    <a:srgbClr val="130D4C"/>
    <a:srgbClr val="CBD2D5"/>
    <a:srgbClr val="C4C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86"/>
    <p:restoredTop sz="99823" autoAdjust="0"/>
  </p:normalViewPr>
  <p:slideViewPr>
    <p:cSldViewPr snapToGrid="0" snapToObjects="1">
      <p:cViewPr varScale="1">
        <p:scale>
          <a:sx n="110" d="100"/>
          <a:sy n="110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928D2-0427-F646-A9CF-98F977E3EE0B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68D73-CDB5-9946-83C3-B4D486844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5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0FAA508-F0CD-46EA-95FB-26B559A0B5D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13" Type="http://schemas.openxmlformats.org/officeDocument/2006/relationships/image" Target="../media/image17.jpeg"/><Relationship Id="rId3" Type="http://schemas.openxmlformats.org/officeDocument/2006/relationships/image" Target="../media/image7.tiff"/><Relationship Id="rId7" Type="http://schemas.openxmlformats.org/officeDocument/2006/relationships/image" Target="../media/image11.tiff"/><Relationship Id="rId12" Type="http://schemas.openxmlformats.org/officeDocument/2006/relationships/image" Target="../media/image16.tiff"/><Relationship Id="rId2" Type="http://schemas.openxmlformats.org/officeDocument/2006/relationships/image" Target="../media/image6.jpeg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11" Type="http://schemas.openxmlformats.org/officeDocument/2006/relationships/image" Target="../media/image15.tiff"/><Relationship Id="rId5" Type="http://schemas.openxmlformats.org/officeDocument/2006/relationships/image" Target="../media/image9.tiff"/><Relationship Id="rId15" Type="http://schemas.openxmlformats.org/officeDocument/2006/relationships/image" Target="../media/image19.png"/><Relationship Id="rId10" Type="http://schemas.openxmlformats.org/officeDocument/2006/relationships/image" Target="../media/image14.tiff"/><Relationship Id="rId4" Type="http://schemas.openxmlformats.org/officeDocument/2006/relationships/image" Target="../media/image8.tiff"/><Relationship Id="rId9" Type="http://schemas.openxmlformats.org/officeDocument/2006/relationships/image" Target="../media/image13.tiff"/><Relationship Id="rId1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adanplanroom.com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adandistribution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uestcdn.com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0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61" y="254667"/>
            <a:ext cx="2109039" cy="1406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600" y="2350363"/>
            <a:ext cx="8445500" cy="175432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i="1" dirty="0">
              <a:latin typeface="Avenir Next Regular"/>
              <a:cs typeface="Avenir Next Regular"/>
            </a:endParaRPr>
          </a:p>
          <a:p>
            <a:endParaRPr lang="en-US" i="1" dirty="0">
              <a:latin typeface="Avenir Next Regular"/>
              <a:cs typeface="Avenir Next Regular"/>
            </a:endParaRPr>
          </a:p>
          <a:p>
            <a:pPr algn="ctr"/>
            <a:r>
              <a:rPr lang="en-US" b="1" dirty="0">
                <a:latin typeface="Avenir Next Regular"/>
                <a:cs typeface="Avenir Next Regular"/>
              </a:rPr>
              <a:t>Competition Watch</a:t>
            </a:r>
          </a:p>
          <a:p>
            <a:pPr algn="ctr"/>
            <a:r>
              <a:rPr lang="en-US" b="1" dirty="0">
                <a:latin typeface="Avenir Next Regular"/>
                <a:cs typeface="Avenir Next Regular"/>
              </a:rPr>
              <a:t>Reprographic Firms and Document Distributors</a:t>
            </a:r>
          </a:p>
          <a:p>
            <a:endParaRPr lang="en-US" i="1" dirty="0">
              <a:latin typeface="Avenir Next Regular"/>
              <a:cs typeface="Avenir Next Regular"/>
            </a:endParaRPr>
          </a:p>
          <a:p>
            <a:endParaRPr lang="en-US" i="1" dirty="0">
              <a:latin typeface="Avenir Next Regular"/>
              <a:cs typeface="Avenir Next Regula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4433163"/>
            <a:ext cx="5702300" cy="14003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i="1" dirty="0">
              <a:latin typeface="Avenir Next Regular"/>
              <a:cs typeface="Avenir Next Regular"/>
            </a:endParaRPr>
          </a:p>
          <a:p>
            <a:endParaRPr lang="en-US" i="1" dirty="0">
              <a:latin typeface="Avenir Next Regular"/>
              <a:cs typeface="Avenir Next Regular"/>
            </a:endParaRPr>
          </a:p>
          <a:p>
            <a:pPr algn="ctr"/>
            <a:r>
              <a:rPr lang="en-US" b="1" dirty="0">
                <a:latin typeface="Avenir Next Regular"/>
                <a:cs typeface="Avenir Next Regular"/>
              </a:rPr>
              <a:t>PRESENTED BY:</a:t>
            </a:r>
          </a:p>
          <a:p>
            <a:pPr algn="ctr"/>
            <a:r>
              <a:rPr lang="en-US" sz="1300" b="1" dirty="0">
                <a:latin typeface="Avenir Next Regular"/>
                <a:cs typeface="Avenir Next Regular"/>
              </a:rPr>
              <a:t>Scott Howard</a:t>
            </a:r>
            <a:endParaRPr lang="en-US" i="1" dirty="0">
              <a:latin typeface="Avenir Next Regular"/>
              <a:cs typeface="Avenir Next Regular"/>
            </a:endParaRPr>
          </a:p>
          <a:p>
            <a:endParaRPr lang="en-US" i="1" dirty="0">
              <a:latin typeface="Avenir Next Regular"/>
              <a:cs typeface="Avenir Next Regular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3C6FAF-138B-40C5-B764-E9D1812790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944" y="4480794"/>
            <a:ext cx="1456819" cy="128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0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45109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130D4C"/>
                </a:solidFill>
                <a:latin typeface="Avenir Next Regular"/>
                <a:cs typeface="Avenir Next Regular"/>
              </a:rPr>
              <a:t>THANK YOU TO OUR SPONSORS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297" y="767419"/>
            <a:ext cx="2083453" cy="9418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99" y="1931953"/>
            <a:ext cx="1183319" cy="1183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r="39715"/>
          <a:stretch/>
        </p:blipFill>
        <p:spPr>
          <a:xfrm>
            <a:off x="2648623" y="1979527"/>
            <a:ext cx="1868131" cy="8729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3726" y="1965667"/>
            <a:ext cx="1183981" cy="11445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4153" y="2099549"/>
            <a:ext cx="1607876" cy="7843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/>
          <a:srcRect l="12368" t="4538" r="78048" b="6127"/>
          <a:stretch/>
        </p:blipFill>
        <p:spPr>
          <a:xfrm>
            <a:off x="2724437" y="3488937"/>
            <a:ext cx="1028126" cy="8888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300" y="3721936"/>
            <a:ext cx="1701935" cy="42284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r="73611"/>
          <a:stretch/>
        </p:blipFill>
        <p:spPr>
          <a:xfrm>
            <a:off x="5795552" y="3452365"/>
            <a:ext cx="1015424" cy="9619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67534" y="3413933"/>
            <a:ext cx="1445687" cy="9308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70847" y="3367198"/>
            <a:ext cx="1251182" cy="10243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75" y="4557596"/>
            <a:ext cx="1890217" cy="7530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758" y="4599907"/>
            <a:ext cx="1343097" cy="6684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726" y="4446785"/>
            <a:ext cx="2543677" cy="9702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478" y="5387424"/>
            <a:ext cx="2685754" cy="67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35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617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venir Next Regular"/>
                <a:cs typeface="Avenir Next Regular"/>
              </a:rPr>
              <a:t>Reprographic Firms and Document Distributors</a:t>
            </a:r>
            <a:endParaRPr lang="en-US" sz="24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00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7C8CA"/>
                </a:solidFill>
                <a:latin typeface="Avenir Next Regular"/>
                <a:cs typeface="Avenir Next Regular"/>
              </a:rPr>
              <a:t>Competition Watch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BE00E0-9231-4DD7-B202-44CF46BBC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2" y="1345862"/>
            <a:ext cx="7345363" cy="4719659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Abadan Reprographics &amp; Imaging</a:t>
            </a:r>
            <a:br>
              <a:rPr lang="en-US" sz="2200" dirty="0"/>
            </a:br>
            <a:r>
              <a:rPr lang="en-US" sz="2200" dirty="0"/>
              <a:t>(aka Abadan Regional Plan Center or Abadan Plan Room)</a:t>
            </a:r>
            <a:br>
              <a:rPr lang="en-US" sz="2200" dirty="0"/>
            </a:br>
            <a:r>
              <a:rPr lang="en-US" sz="2200" dirty="0">
                <a:hlinkClick r:id="rId3"/>
              </a:rPr>
              <a:t>www.abadanplanroom.com</a:t>
            </a:r>
            <a:r>
              <a:rPr lang="en-US" sz="2200" dirty="0"/>
              <a:t> | </a:t>
            </a:r>
            <a:r>
              <a:rPr lang="en-US" sz="2200" dirty="0">
                <a:hlinkClick r:id="rId4"/>
              </a:rPr>
              <a:t>www.abadandistribution.com</a:t>
            </a:r>
            <a:endParaRPr lang="en-US" sz="2200" dirty="0"/>
          </a:p>
          <a:p>
            <a:pPr lvl="1"/>
            <a:r>
              <a:rPr lang="en-US" sz="1700" dirty="0"/>
              <a:t>A Reprographics Firm with Plan Room Aspirations</a:t>
            </a:r>
          </a:p>
          <a:p>
            <a:pPr lvl="2"/>
            <a:r>
              <a:rPr lang="en-US" sz="1500" dirty="0"/>
              <a:t>Provide Project Details, Plans, Specs, Addenda along with Plan Holders lists</a:t>
            </a:r>
          </a:p>
          <a:p>
            <a:pPr lvl="3"/>
            <a:r>
              <a:rPr lang="en-US" sz="1200" dirty="0"/>
              <a:t>Details typically limited to Title, Bid &amp; Prebid Date, Company (Plan Issuer), Location, Estimate</a:t>
            </a:r>
          </a:p>
          <a:p>
            <a:pPr lvl="3"/>
            <a:r>
              <a:rPr lang="en-US" sz="1200" dirty="0"/>
              <a:t>Plans are individually labeled and Specs are usually separated by divisions or top level index items</a:t>
            </a:r>
          </a:p>
          <a:p>
            <a:pPr lvl="3"/>
            <a:r>
              <a:rPr lang="en-US" sz="1200" dirty="0"/>
              <a:t>Separate Plan Holders lists are maintained to keep Bidders and Plan Room apart</a:t>
            </a:r>
          </a:p>
          <a:p>
            <a:pPr lvl="1"/>
            <a:r>
              <a:rPr lang="en-US" sz="1700" dirty="0"/>
              <a:t>Compelling Business Model for Plan Issuers</a:t>
            </a:r>
          </a:p>
          <a:p>
            <a:pPr lvl="2"/>
            <a:r>
              <a:rPr lang="en-US" sz="1500" dirty="0"/>
              <a:t>Two Hosting Options:</a:t>
            </a:r>
          </a:p>
          <a:p>
            <a:pPr lvl="3"/>
            <a:r>
              <a:rPr lang="en-US" sz="1200" dirty="0"/>
              <a:t>A) Plan Issuer covers the cost of Abadan hosting their documents</a:t>
            </a:r>
          </a:p>
          <a:p>
            <a:pPr lvl="4"/>
            <a:r>
              <a:rPr lang="en-US" sz="1200" dirty="0"/>
              <a:t>Documents are distributed to Contractors and Plan Rooms for Free</a:t>
            </a:r>
          </a:p>
          <a:p>
            <a:pPr lvl="3"/>
            <a:r>
              <a:rPr lang="en-US" sz="1200" dirty="0"/>
              <a:t>B) Abadan covers cost of hosting the Plan Issuer documents</a:t>
            </a:r>
          </a:p>
          <a:p>
            <a:pPr lvl="4"/>
            <a:r>
              <a:rPr lang="en-US" sz="1200" dirty="0"/>
              <a:t>Documents are </a:t>
            </a:r>
            <a:r>
              <a:rPr lang="en-US" sz="1200" i="1" dirty="0"/>
              <a:t>usually</a:t>
            </a:r>
            <a:r>
              <a:rPr lang="en-US" sz="1200" dirty="0"/>
              <a:t> distributed to Bidders for Free and Plan Rooms at Flat Rates</a:t>
            </a:r>
          </a:p>
          <a:p>
            <a:pPr lvl="4"/>
            <a:r>
              <a:rPr lang="en-US" sz="1200" dirty="0"/>
              <a:t>Rates to download documents are allegedly based on amount of work involved to host </a:t>
            </a:r>
          </a:p>
          <a:p>
            <a:pPr lvl="1"/>
            <a:r>
              <a:rPr lang="en-US" sz="1700" dirty="0"/>
              <a:t>What is Next for Abadan?</a:t>
            </a:r>
          </a:p>
          <a:p>
            <a:pPr lvl="2"/>
            <a:r>
              <a:rPr lang="en-US" sz="1500" dirty="0"/>
              <a:t>Transitioning from </a:t>
            </a:r>
            <a:r>
              <a:rPr lang="en-US" sz="1500" dirty="0" err="1"/>
              <a:t>Reproconnect</a:t>
            </a:r>
            <a:r>
              <a:rPr lang="en-US" sz="1500" dirty="0"/>
              <a:t> to Online Plan Service (OPS)</a:t>
            </a:r>
          </a:p>
          <a:p>
            <a:pPr lvl="2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78188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Net Logo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34"/>
            <a:ext cx="1498600" cy="9990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612900" y="6472208"/>
            <a:ext cx="7378700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9400" y="145534"/>
            <a:ext cx="617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venir Next Regular"/>
                <a:cs typeface="Avenir Next Regular"/>
              </a:rPr>
              <a:t>Reprographic Firms and Document Distributors</a:t>
            </a:r>
            <a:endParaRPr lang="en-US" sz="2400" dirty="0">
              <a:solidFill>
                <a:srgbClr val="130D4C"/>
              </a:solidFill>
              <a:latin typeface="Avenir Next Regular"/>
              <a:cs typeface="Avenir Next Regular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400" y="576421"/>
            <a:ext cx="1800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7C8CA"/>
                </a:solidFill>
                <a:latin typeface="Avenir Next Regular"/>
                <a:cs typeface="Avenir Next Regular"/>
              </a:rPr>
              <a:t>Competition Watch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90500" y="259834"/>
            <a:ext cx="0" cy="655141"/>
          </a:xfrm>
          <a:prstGeom prst="line">
            <a:avLst/>
          </a:prstGeom>
          <a:ln>
            <a:solidFill>
              <a:srgbClr val="130D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BE00E0-9231-4DD7-B202-44CF46BBC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2" y="1345862"/>
            <a:ext cx="7345363" cy="4719659"/>
          </a:xfrm>
        </p:spPr>
        <p:txBody>
          <a:bodyPr>
            <a:normAutofit lnSpcReduction="10000"/>
          </a:bodyPr>
          <a:lstStyle/>
          <a:p>
            <a:r>
              <a:rPr lang="en-US" sz="2000" dirty="0" err="1"/>
              <a:t>QuestCDN</a:t>
            </a:r>
            <a:br>
              <a:rPr lang="en-US" sz="2000" dirty="0"/>
            </a:br>
            <a:r>
              <a:rPr lang="en-US" sz="2000" dirty="0"/>
              <a:t>(aka Construction Data Network)</a:t>
            </a:r>
            <a:br>
              <a:rPr lang="en-US" sz="2000" dirty="0"/>
            </a:br>
            <a:r>
              <a:rPr lang="en-US" sz="2000" dirty="0">
                <a:hlinkClick r:id="rId3"/>
              </a:rPr>
              <a:t>www.questcdn.com</a:t>
            </a:r>
            <a:endParaRPr lang="en-US" sz="2000" dirty="0"/>
          </a:p>
          <a:p>
            <a:pPr lvl="1"/>
            <a:r>
              <a:rPr lang="en-US" sz="1600" dirty="0"/>
              <a:t>Bid Management System – Document Distributor</a:t>
            </a:r>
          </a:p>
          <a:p>
            <a:pPr lvl="2"/>
            <a:r>
              <a:rPr lang="en-US" sz="1400" dirty="0"/>
              <a:t>Provide Project Details, Plans, Specs, Addenda along with Plan Holders lists</a:t>
            </a:r>
          </a:p>
          <a:p>
            <a:pPr lvl="3"/>
            <a:r>
              <a:rPr lang="en-US" sz="1100" dirty="0"/>
              <a:t>Details provided are more comprehensive</a:t>
            </a:r>
          </a:p>
          <a:p>
            <a:pPr lvl="3"/>
            <a:r>
              <a:rPr lang="en-US" sz="1100" dirty="0"/>
              <a:t>Documents are downloaded as one ZIP File containing a combined set of Specs and/or Plans</a:t>
            </a:r>
          </a:p>
          <a:p>
            <a:pPr lvl="4"/>
            <a:r>
              <a:rPr lang="en-US" sz="1100" dirty="0"/>
              <a:t>Specs are not separated into divisions and plans are not individually labeled</a:t>
            </a:r>
          </a:p>
          <a:p>
            <a:pPr lvl="2"/>
            <a:r>
              <a:rPr lang="en-US" sz="1400" dirty="0"/>
              <a:t>Projects are accessed via unique project codes or a Premier Membership</a:t>
            </a:r>
          </a:p>
          <a:p>
            <a:pPr lvl="3"/>
            <a:r>
              <a:rPr lang="en-US" sz="1100" dirty="0"/>
              <a:t>Codes are only advertised in news publications or issuing agency websites</a:t>
            </a:r>
          </a:p>
          <a:p>
            <a:pPr lvl="3"/>
            <a:r>
              <a:rPr lang="en-US" sz="1100" dirty="0"/>
              <a:t>Plan Rooms are not eligible for Premier Membership that contain list of projects</a:t>
            </a:r>
          </a:p>
          <a:p>
            <a:pPr lvl="1"/>
            <a:r>
              <a:rPr lang="en-US" sz="1600" dirty="0"/>
              <a:t>Compelling Business Model for Plan Issuers</a:t>
            </a:r>
          </a:p>
          <a:p>
            <a:pPr lvl="2"/>
            <a:r>
              <a:rPr lang="en-US" sz="1400" dirty="0" err="1"/>
              <a:t>QuestCDN</a:t>
            </a:r>
            <a:r>
              <a:rPr lang="en-US" sz="1400" dirty="0"/>
              <a:t> hosts Plan Issuer documents at no cost to them</a:t>
            </a:r>
          </a:p>
          <a:p>
            <a:pPr lvl="3"/>
            <a:r>
              <a:rPr lang="en-US" sz="1100" dirty="0"/>
              <a:t>Quest recoups costs by charging flat rates to Bidders and Plan Rooms</a:t>
            </a:r>
          </a:p>
          <a:p>
            <a:pPr lvl="3"/>
            <a:r>
              <a:rPr lang="en-US" sz="1100" dirty="0"/>
              <a:t>Standard Rate is $15/download (recently raised from $10)</a:t>
            </a:r>
          </a:p>
          <a:p>
            <a:pPr lvl="4"/>
            <a:r>
              <a:rPr lang="en-US" sz="1100" dirty="0"/>
              <a:t>Plan Issuers get a cut of the profits for any rates over the Standard $15</a:t>
            </a:r>
          </a:p>
          <a:p>
            <a:pPr lvl="1"/>
            <a:r>
              <a:rPr lang="en-US" sz="1600" dirty="0"/>
              <a:t>What is next for </a:t>
            </a:r>
            <a:r>
              <a:rPr lang="en-US" sz="1600" dirty="0" err="1"/>
              <a:t>QuestCDN</a:t>
            </a:r>
            <a:r>
              <a:rPr lang="en-US" sz="1600" dirty="0"/>
              <a:t>?</a:t>
            </a:r>
          </a:p>
          <a:p>
            <a:pPr lvl="2"/>
            <a:r>
              <a:rPr lang="en-US" sz="1400" dirty="0"/>
              <a:t>Competing with Abadan Reprographics</a:t>
            </a:r>
          </a:p>
          <a:p>
            <a:pPr lvl="2"/>
            <a:endParaRPr lang="en-US" sz="1300" dirty="0"/>
          </a:p>
          <a:p>
            <a:endParaRPr lang="en-US" sz="1600" dirty="0"/>
          </a:p>
          <a:p>
            <a:pPr lvl="3"/>
            <a:endParaRPr lang="en-US" sz="1400" dirty="0"/>
          </a:p>
          <a:p>
            <a:pPr marL="350838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22871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296</TotalTime>
  <Words>36</Words>
  <Application>Microsoft Office PowerPoint</Application>
  <PresentationFormat>On-screen Show (4:3)</PresentationFormat>
  <Paragraphs>46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Avenir Next Regular</vt:lpstr>
      <vt:lpstr>Brush Script MT</vt:lpstr>
      <vt:lpstr>Calibri</vt:lpstr>
      <vt:lpstr>Calisto MT</vt:lpstr>
      <vt:lpstr>Capital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Tristram</dc:creator>
  <cp:lastModifiedBy>Scott</cp:lastModifiedBy>
  <cp:revision>30</cp:revision>
  <dcterms:created xsi:type="dcterms:W3CDTF">2019-01-30T02:06:03Z</dcterms:created>
  <dcterms:modified xsi:type="dcterms:W3CDTF">2019-02-11T21:24:58Z</dcterms:modified>
</cp:coreProperties>
</file>