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35"/>
  </p:notesMasterIdLst>
  <p:sldIdLst>
    <p:sldId id="257" r:id="rId2"/>
    <p:sldId id="259" r:id="rId3"/>
    <p:sldId id="260" r:id="rId4"/>
    <p:sldId id="283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68" r:id="rId15"/>
    <p:sldId id="269" r:id="rId16"/>
    <p:sldId id="270" r:id="rId17"/>
    <p:sldId id="271" r:id="rId18"/>
    <p:sldId id="285" r:id="rId19"/>
    <p:sldId id="272" r:id="rId20"/>
    <p:sldId id="273" r:id="rId21"/>
    <p:sldId id="274" r:id="rId22"/>
    <p:sldId id="275" r:id="rId23"/>
    <p:sldId id="286" r:id="rId24"/>
    <p:sldId id="287" r:id="rId25"/>
    <p:sldId id="276" r:id="rId26"/>
    <p:sldId id="277" r:id="rId27"/>
    <p:sldId id="278" r:id="rId28"/>
    <p:sldId id="288" r:id="rId29"/>
    <p:sldId id="279" r:id="rId30"/>
    <p:sldId id="280" r:id="rId31"/>
    <p:sldId id="289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5A60"/>
    <a:srgbClr val="C7C8CA"/>
    <a:srgbClr val="130D4C"/>
    <a:srgbClr val="CBD2D5"/>
    <a:srgbClr val="C4C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2"/>
    <p:restoredTop sz="69301" autoAdjust="0"/>
  </p:normalViewPr>
  <p:slideViewPr>
    <p:cSldViewPr snapToGrid="0" snapToObjects="1">
      <p:cViewPr>
        <p:scale>
          <a:sx n="148" d="100"/>
          <a:sy n="148" d="100"/>
        </p:scale>
        <p:origin x="248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28D2-0427-F646-A9CF-98F977E3EE0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68D73-CDB5-9946-83C3-B4D486844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5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86% operate not-for-profit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84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52% of members said they do not publish magazines.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those that do, publication periods varied significantly. Many publish three or four times a year; some produce weekly and monthly publications, and one member distributes a magazine 100 times a year!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 use social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 was by far the most popular platform they used. LinkedIn and Twitter followed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 and Instagram fourth.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 an average of three times a week; some published as often as daily, others as little as once a month.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4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65% of members said they no longer communicate with members over the fax machine.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said between two and 10 faxes come into their office each month.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03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2018, 76% of our members indicated they offered non-safety training programs.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that did offered about 25 courses per year with an average attendance of 300 participants per year.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members that offered safety-training courses was slightly lower.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48% said they did, with an average of about 15 courses offered annually, but about 324 participants each year.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0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Recruitment budget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large majority (71%) said they did not.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staff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78% said they did not have a person on staff to recruit members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that did paid this person a combination of salaries, from a base plus commission to a full guaranteed annual salary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8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Most effective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two: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 referrals and personal contact by a staff person.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most: their reputation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Networking and email marketing followed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 mail campaigns were considered least effective.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25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70% of respondents said they enjoyed annual retention rates of between 90 and 95%.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01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Other: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vacation and leave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illness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AFLAC</a:t>
            </a: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Costco cards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costs were more than $15,000 for 71% of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Execs earned between $45,000 and $200,000 annually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exec salary was about $97,700; median salary was $86,500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Bonuses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tied to annual revenue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Others flat fees – between $2,000 and $20,000.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6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Executives also received fringe benefits: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automobile expenses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continuing education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club memberships.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 half of respondents </a:t>
            </a:r>
            <a:r>
              <a:rPr lang="en-US" baseline="0" dirty="0" smtClean="0"/>
              <a:t>serve 400 members or fewer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operated budgets of between $250,000 and $500,000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Royalties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 fees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affinity program commissions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3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89% operated under the supervision of boards of directors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62% operated with boards of between 6 and 15 members;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14% operated with boards larger than 20 members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(71%) met with their boards either monthly or bi-monthly.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Reprographics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of 30 members said they offer reprographics services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Per-sheet pricing: low of $0.25 to a high of $5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sold to members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also sold to the local design community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2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Plans posted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publish as few as 400, some as many as 15,000.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clustered around the 5,000-per-year mark.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number was 4,200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room staff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member employed 23 people, some as few as one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of 4.5 people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score was three employees per member.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Public-private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split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Overwhelmingly public sector. High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98% to a low of 50%. Most clustered at 90% or above.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average: 85%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 from public-sector entities.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6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(75%) said they did still maintain physical plan rooms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varied: several with five or fewer; some said as many as 50 or 60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Average: 20 visits per month</a:t>
            </a:r>
          </a:p>
          <a:p>
            <a:endParaRPr lang="en-US" dirty="0" smtClean="0"/>
          </a:p>
          <a:p>
            <a:r>
              <a:rPr lang="en-US" b="1" dirty="0" smtClean="0"/>
              <a:t>Closing down?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25% said yes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8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QuestCDN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Biddingo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Merx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 Book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contractors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 FTP sites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reprographics house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 Journal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 Beam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Bid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 Clerk </a:t>
            </a:r>
            <a:endParaRPr lang="en-US" dirty="0" smtClean="0"/>
          </a:p>
          <a:p>
            <a:r>
              <a:rPr lang="en-US" dirty="0" smtClean="0"/>
              <a:t>Demand Star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68D73-CDB5-9946-83C3-B4D4868447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9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0FAA508-F0CD-46EA-95FB-26B559A0B5D9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tiff"/><Relationship Id="rId12" Type="http://schemas.openxmlformats.org/officeDocument/2006/relationships/image" Target="../media/image15.tiff"/><Relationship Id="rId13" Type="http://schemas.openxmlformats.org/officeDocument/2006/relationships/image" Target="../media/image16.jpg"/><Relationship Id="rId14" Type="http://schemas.openxmlformats.org/officeDocument/2006/relationships/image" Target="../media/image17.jpg"/><Relationship Id="rId15" Type="http://schemas.openxmlformats.org/officeDocument/2006/relationships/image" Target="../media/image18.pn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8" Type="http://schemas.openxmlformats.org/officeDocument/2006/relationships/image" Target="../media/image11.tiff"/><Relationship Id="rId9" Type="http://schemas.openxmlformats.org/officeDocument/2006/relationships/image" Target="../media/image12.tiff"/><Relationship Id="rId10" Type="http://schemas.openxmlformats.org/officeDocument/2006/relationships/image" Target="../media/image1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80068"/>
            <a:ext cx="1828800" cy="1219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600" y="2350363"/>
            <a:ext cx="84455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i="1" dirty="0">
              <a:latin typeface="Avenir Next Regular"/>
              <a:cs typeface="Avenir Next Regular"/>
            </a:endParaRPr>
          </a:p>
          <a:p>
            <a:endParaRPr lang="en-US" i="1" dirty="0" smtClean="0">
              <a:latin typeface="Avenir Next Regular"/>
              <a:cs typeface="Avenir Next Regular"/>
            </a:endParaRPr>
          </a:p>
          <a:p>
            <a:pPr algn="ctr"/>
            <a:r>
              <a:rPr lang="en-US" b="1" dirty="0" smtClean="0">
                <a:latin typeface="Avenir Next Regular"/>
                <a:cs typeface="Avenir Next Regular"/>
              </a:rPr>
              <a:t>The 2018 </a:t>
            </a:r>
            <a:r>
              <a:rPr lang="en-US" b="1" dirty="0" err="1" smtClean="0">
                <a:latin typeface="Avenir Next Regular"/>
                <a:cs typeface="Avenir Next Regular"/>
              </a:rPr>
              <a:t>BXNet</a:t>
            </a:r>
            <a:r>
              <a:rPr lang="en-US" b="1" dirty="0" smtClean="0">
                <a:latin typeface="Avenir Next Regular"/>
                <a:cs typeface="Avenir Next Regular"/>
              </a:rPr>
              <a:t> Member Survey</a:t>
            </a:r>
          </a:p>
          <a:p>
            <a:pPr algn="ctr"/>
            <a:endParaRPr lang="en-US" sz="1300" b="1" dirty="0">
              <a:latin typeface="Avenir Next Regular"/>
              <a:cs typeface="Avenir Next Regular"/>
            </a:endParaRPr>
          </a:p>
          <a:p>
            <a:pPr algn="ctr"/>
            <a:r>
              <a:rPr lang="en-US" sz="1300" b="1" dirty="0" smtClean="0">
                <a:latin typeface="Avenir Next Regular"/>
                <a:cs typeface="Avenir Next Regular"/>
              </a:rPr>
              <a:t>Report and findings</a:t>
            </a:r>
          </a:p>
          <a:p>
            <a:endParaRPr lang="en-US" i="1" dirty="0" smtClean="0">
              <a:latin typeface="Avenir Next Regular"/>
              <a:cs typeface="Avenir Next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019" y="4242663"/>
            <a:ext cx="5702300" cy="19543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venir Next Regular"/>
                <a:cs typeface="Avenir Next Regular"/>
              </a:rPr>
              <a:t>PRESENTED BY:</a:t>
            </a:r>
          </a:p>
          <a:p>
            <a:pPr algn="ctr"/>
            <a:endParaRPr lang="en-US" b="1" dirty="0">
              <a:latin typeface="Avenir Next Regular"/>
              <a:cs typeface="Avenir Next Regular"/>
            </a:endParaRPr>
          </a:p>
          <a:p>
            <a:pPr algn="ctr"/>
            <a:endParaRPr lang="en-US" b="1" dirty="0" smtClean="0">
              <a:latin typeface="Avenir Next Regular"/>
              <a:cs typeface="Avenir Next Regular"/>
            </a:endParaRPr>
          </a:p>
          <a:p>
            <a:pPr algn="ctr"/>
            <a:endParaRPr lang="en-US" b="1" dirty="0" smtClean="0">
              <a:latin typeface="Avenir Next Regular"/>
              <a:cs typeface="Avenir Next Regular"/>
            </a:endParaRPr>
          </a:p>
          <a:p>
            <a:pPr algn="ctr"/>
            <a:endParaRPr lang="en-US" sz="1300" b="1" dirty="0" smtClean="0">
              <a:latin typeface="Avenir Next Regular"/>
              <a:cs typeface="Avenir Next Regular"/>
            </a:endParaRPr>
          </a:p>
          <a:p>
            <a:endParaRPr lang="en-US" i="1" dirty="0" smtClean="0">
              <a:latin typeface="Avenir Next Regular"/>
              <a:cs typeface="Avenir Next Regular"/>
            </a:endParaRPr>
          </a:p>
          <a:p>
            <a:endParaRPr lang="en-US" i="1" dirty="0">
              <a:latin typeface="Avenir Next Regular"/>
              <a:cs typeface="Avenir Next Regular"/>
            </a:endParaRPr>
          </a:p>
        </p:txBody>
      </p:sp>
      <p:pic>
        <p:nvPicPr>
          <p:cNvPr id="5" name="Picture 4" descr="Altrnetiv Media Group Logo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737" y="4707286"/>
            <a:ext cx="2852864" cy="10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845"/>
            <a:ext cx="9144000" cy="39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/>
          <a:stretch/>
        </p:blipFill>
        <p:spPr>
          <a:xfrm>
            <a:off x="38100" y="1549608"/>
            <a:ext cx="8953500" cy="3674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/>
          <a:stretch/>
        </p:blipFill>
        <p:spPr>
          <a:xfrm>
            <a:off x="38100" y="1517691"/>
            <a:ext cx="8953500" cy="36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5834" y="2939539"/>
            <a:ext cx="3921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Regular"/>
                <a:cs typeface="Avenir Next Regular"/>
              </a:rPr>
              <a:t>Part </a:t>
            </a:r>
            <a:r>
              <a:rPr lang="en-US" sz="3200" b="1" dirty="0" smtClean="0">
                <a:latin typeface="Avenir Next Regular"/>
                <a:cs typeface="Avenir Next Regular"/>
              </a:rPr>
              <a:t>B: Plan rooms</a:t>
            </a:r>
          </a:p>
        </p:txBody>
      </p:sp>
    </p:spTree>
    <p:extLst>
      <p:ext uri="{BB962C8B-B14F-4D97-AF65-F5344CB8AC3E}">
        <p14:creationId xmlns:p14="http://schemas.microsoft.com/office/powerpoint/2010/main" val="9434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800"/>
            <a:ext cx="9144000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0"/>
            <a:ext cx="9144000" cy="310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8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29733"/>
            <a:ext cx="8586439" cy="45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5039" y="3231927"/>
            <a:ext cx="4987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Regular"/>
                <a:cs typeface="Avenir Next Regular"/>
              </a:rPr>
              <a:t>Part </a:t>
            </a:r>
            <a:r>
              <a:rPr lang="en-US" sz="3200" b="1" dirty="0" smtClean="0">
                <a:latin typeface="Avenir Next Regular"/>
                <a:cs typeface="Avenir Next Regular"/>
              </a:rPr>
              <a:t>C: Communications</a:t>
            </a:r>
            <a:endParaRPr lang="en-US" sz="3200" b="1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69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40936"/>
            <a:ext cx="8497229" cy="45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860"/>
            <a:ext cx="9144000" cy="28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4510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THANK YOU TO OUR SPONSORS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297" y="767419"/>
            <a:ext cx="2083453" cy="941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99" y="1931953"/>
            <a:ext cx="1183319" cy="1183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39715"/>
          <a:stretch/>
        </p:blipFill>
        <p:spPr>
          <a:xfrm>
            <a:off x="2648623" y="1979527"/>
            <a:ext cx="1868131" cy="872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726" y="1965667"/>
            <a:ext cx="1183981" cy="114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153" y="2099549"/>
            <a:ext cx="1607876" cy="784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2368" t="4538" r="78048" b="6127"/>
          <a:stretch/>
        </p:blipFill>
        <p:spPr>
          <a:xfrm>
            <a:off x="2724437" y="3488937"/>
            <a:ext cx="1028126" cy="8888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300" y="3721936"/>
            <a:ext cx="1701935" cy="4228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/>
          <a:srcRect r="73611"/>
          <a:stretch/>
        </p:blipFill>
        <p:spPr>
          <a:xfrm>
            <a:off x="5795552" y="3452365"/>
            <a:ext cx="1015424" cy="9619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534" y="3413933"/>
            <a:ext cx="1445687" cy="9308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0847" y="3367198"/>
            <a:ext cx="1251182" cy="10243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75" y="4557596"/>
            <a:ext cx="1890217" cy="753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58" y="4599907"/>
            <a:ext cx="1343097" cy="6684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26" y="4446785"/>
            <a:ext cx="2543677" cy="970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78" y="5387424"/>
            <a:ext cx="2685754" cy="6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3780"/>
          <a:stretch/>
        </p:blipFill>
        <p:spPr>
          <a:xfrm>
            <a:off x="81870" y="1584172"/>
            <a:ext cx="8909730" cy="32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0"/>
            <a:ext cx="9144000" cy="25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91449" y="3108816"/>
            <a:ext cx="3515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Regular"/>
                <a:cs typeface="Avenir Next Regular"/>
              </a:rPr>
              <a:t>Part </a:t>
            </a:r>
            <a:r>
              <a:rPr lang="en-US" sz="3200" b="1" dirty="0" smtClean="0">
                <a:latin typeface="Avenir Next Regular"/>
                <a:cs typeface="Avenir Next Regular"/>
              </a:rPr>
              <a:t>D: Programs</a:t>
            </a:r>
            <a:endParaRPr lang="en-US" sz="3200" b="1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857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4" y="1889002"/>
            <a:ext cx="2769850" cy="3187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2" y="1845238"/>
            <a:ext cx="2691234" cy="32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2219" y="3062650"/>
            <a:ext cx="728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Regular"/>
                <a:cs typeface="Avenir Next Regular"/>
              </a:rPr>
              <a:t>Part </a:t>
            </a:r>
            <a:r>
              <a:rPr lang="en-US" sz="3200" b="1" dirty="0" smtClean="0">
                <a:latin typeface="Avenir Next Regular"/>
                <a:cs typeface="Avenir Next Regular"/>
              </a:rPr>
              <a:t>E: Recruitment </a:t>
            </a:r>
            <a:r>
              <a:rPr lang="en-US" sz="3200" b="1" smtClean="0">
                <a:latin typeface="Avenir Next Regular"/>
                <a:cs typeface="Avenir Next Regular"/>
              </a:rPr>
              <a:t>and Retention</a:t>
            </a:r>
            <a:endParaRPr lang="en-US" sz="3200" b="1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81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294"/>
            <a:ext cx="9144000" cy="3988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5350" y="1071074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venir Next Regular"/>
                <a:cs typeface="Avenir Next Regular"/>
              </a:rPr>
              <a:t>Most effective recruitment initiatives</a:t>
            </a:r>
            <a:endParaRPr lang="en-US" b="1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874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4024"/>
          <a:stretch/>
        </p:blipFill>
        <p:spPr>
          <a:xfrm>
            <a:off x="0" y="1717485"/>
            <a:ext cx="9053497" cy="33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28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5039" y="3062650"/>
            <a:ext cx="5099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Regular"/>
                <a:cs typeface="Avenir Next Regular"/>
              </a:rPr>
              <a:t>Part </a:t>
            </a:r>
            <a:r>
              <a:rPr lang="en-US" sz="3200" b="1" dirty="0" smtClean="0">
                <a:latin typeface="Avenir Next Regular"/>
                <a:cs typeface="Avenir Next Regular"/>
              </a:rPr>
              <a:t>F</a:t>
            </a:r>
            <a:r>
              <a:rPr lang="en-US" sz="3200" b="1" smtClean="0">
                <a:latin typeface="Avenir Next Regular"/>
                <a:cs typeface="Avenir Next Regular"/>
              </a:rPr>
              <a:t>: Human Resources</a:t>
            </a:r>
            <a:endParaRPr lang="en-US" sz="3200" b="1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41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48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03300" y="1509518"/>
            <a:ext cx="7353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Bi-annual survey of our membership</a:t>
            </a:r>
          </a:p>
          <a:p>
            <a:endParaRPr lang="en-US" dirty="0">
              <a:latin typeface="Avenir Next Regular"/>
              <a:cs typeface="Avenir Next Regular"/>
            </a:endParaRPr>
          </a:p>
          <a:p>
            <a:r>
              <a:rPr lang="en-US" dirty="0" smtClean="0">
                <a:latin typeface="Avenir Next Regular"/>
                <a:cs typeface="Avenir Next Regular"/>
              </a:rPr>
              <a:t>Questions about: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size and scope of operations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plan room operations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communications with members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training, education and affinity programs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strategies for recruiting and retaining members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human resources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Avenir Next Regular"/>
                <a:cs typeface="Avenir Next Regular"/>
              </a:rPr>
              <a:t>executive compensation structures</a:t>
            </a:r>
          </a:p>
          <a:p>
            <a:endParaRPr lang="en-US" dirty="0">
              <a:latin typeface="Avenir Next Regular"/>
              <a:cs typeface="Avenir Next Regular"/>
            </a:endParaRPr>
          </a:p>
          <a:p>
            <a:r>
              <a:rPr lang="en-US" dirty="0" smtClean="0">
                <a:latin typeface="Avenir Next Regular"/>
                <a:cs typeface="Avenir Next Regular"/>
              </a:rPr>
              <a:t>More than half of our members responded </a:t>
            </a:r>
            <a:r>
              <a:rPr lang="en-US" smtClean="0">
                <a:latin typeface="Avenir Next Regular"/>
                <a:cs typeface="Avenir Next Regular"/>
              </a:rPr>
              <a:t>(</a:t>
            </a:r>
            <a:r>
              <a:rPr lang="en-US" smtClean="0">
                <a:latin typeface="Avenir Next Regular"/>
                <a:cs typeface="Avenir Next Regular"/>
              </a:rPr>
              <a:t>30/52)</a:t>
            </a:r>
            <a:endParaRPr lang="en-US" dirty="0" smtClean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058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"/>
          <a:stretch/>
        </p:blipFill>
        <p:spPr>
          <a:xfrm>
            <a:off x="89210" y="1412473"/>
            <a:ext cx="9054790" cy="394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15844" y="3062650"/>
            <a:ext cx="6902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Regular"/>
                <a:cs typeface="Avenir Next Regular"/>
              </a:rPr>
              <a:t>Part </a:t>
            </a:r>
            <a:r>
              <a:rPr lang="en-US" sz="3200" b="1" dirty="0" smtClean="0">
                <a:latin typeface="Avenir Next Regular"/>
                <a:cs typeface="Avenir Next Regular"/>
              </a:rPr>
              <a:t>G: </a:t>
            </a:r>
            <a:r>
              <a:rPr lang="en-US" sz="3200" b="1" smtClean="0">
                <a:latin typeface="Avenir Next Regular"/>
                <a:cs typeface="Avenir Next Regular"/>
              </a:rPr>
              <a:t>Executive Compensation</a:t>
            </a:r>
            <a:endParaRPr lang="en-US" sz="3200" b="1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1550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r="6463"/>
          <a:stretch/>
        </p:blipFill>
        <p:spPr>
          <a:xfrm>
            <a:off x="190500" y="1716121"/>
            <a:ext cx="8727683" cy="3003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119" y="4156494"/>
            <a:ext cx="1406225" cy="17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7" y="1376031"/>
            <a:ext cx="7637656" cy="46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12219" y="2925290"/>
            <a:ext cx="652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Next Regular"/>
                <a:cs typeface="Avenir Next Regular"/>
              </a:rPr>
              <a:t>Part A: Organizational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12875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091554"/>
            <a:ext cx="818668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429480"/>
            <a:ext cx="8508199" cy="35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862"/>
            <a:ext cx="9144000" cy="40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2057" y="1562272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 Regular"/>
                <a:cs typeface="Avenir Next Regular"/>
              </a:rPr>
              <a:t>Top three revenue 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3537"/>
          <a:stretch/>
        </p:blipFill>
        <p:spPr>
          <a:xfrm>
            <a:off x="85815" y="2084979"/>
            <a:ext cx="8905785" cy="27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XNet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934"/>
            <a:ext cx="1498600" cy="99906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12900" y="6472208"/>
            <a:ext cx="7378700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9400" y="145534"/>
            <a:ext cx="3842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2018 </a:t>
            </a:r>
            <a:r>
              <a:rPr lang="en-US" sz="2200" dirty="0" err="1" smtClean="0">
                <a:solidFill>
                  <a:srgbClr val="130D4C"/>
                </a:solidFill>
                <a:latin typeface="Avenir Next Regular"/>
                <a:cs typeface="Avenir Next Regular"/>
              </a:rPr>
              <a:t>BXNet</a:t>
            </a:r>
            <a:r>
              <a:rPr lang="en-US" sz="2200" dirty="0" smtClean="0">
                <a:solidFill>
                  <a:srgbClr val="130D4C"/>
                </a:solidFill>
                <a:latin typeface="Avenir Next Regular"/>
                <a:cs typeface="Avenir Next Regular"/>
              </a:rPr>
              <a:t> Member Survey</a:t>
            </a:r>
            <a:endParaRPr lang="en-US" sz="2200" dirty="0">
              <a:solidFill>
                <a:srgbClr val="130D4C"/>
              </a:solidFill>
              <a:latin typeface="Avenir Next Regular"/>
              <a:cs typeface="Avenir Next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400" y="576421"/>
            <a:ext cx="186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7C8CA"/>
                </a:solidFill>
                <a:latin typeface="Avenir Next Regular"/>
                <a:cs typeface="Avenir Next Regular"/>
              </a:rPr>
              <a:t>Report &amp; Findings</a:t>
            </a:r>
            <a:endParaRPr lang="en-US" sz="1600" dirty="0">
              <a:solidFill>
                <a:srgbClr val="C7C8CA"/>
              </a:solidFill>
              <a:latin typeface="Avenir Next Regular"/>
              <a:cs typeface="Avenir Next Regular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500" y="259834"/>
            <a:ext cx="0" cy="655141"/>
          </a:xfrm>
          <a:prstGeom prst="line">
            <a:avLst/>
          </a:prstGeom>
          <a:ln>
            <a:solidFill>
              <a:srgbClr val="130D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r="1666"/>
          <a:stretch/>
        </p:blipFill>
        <p:spPr>
          <a:xfrm>
            <a:off x="190500" y="2384921"/>
            <a:ext cx="8913541" cy="16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477</TotalTime>
  <Words>962</Words>
  <Application>Microsoft Macintosh PowerPoint</Application>
  <PresentationFormat>On-screen Show (4:3)</PresentationFormat>
  <Paragraphs>212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Avenir Next Regular</vt:lpstr>
      <vt:lpstr>Brush Script MT</vt:lpstr>
      <vt:lpstr>Calibri</vt:lpstr>
      <vt:lpstr>Calisto MT</vt:lpstr>
      <vt:lpstr>Capital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Tristram</dc:creator>
  <cp:lastModifiedBy>James Raiswell</cp:lastModifiedBy>
  <cp:revision>49</cp:revision>
  <dcterms:created xsi:type="dcterms:W3CDTF">2019-01-30T02:06:03Z</dcterms:created>
  <dcterms:modified xsi:type="dcterms:W3CDTF">2019-02-14T15:12:12Z</dcterms:modified>
</cp:coreProperties>
</file>