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tiff" ContentType="image/tiff"/>
  <Default Extension="rels" ContentType="application/vnd.openxmlformats-package.relationships+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4" r:id="rId1"/>
  </p:sldMasterIdLst>
  <p:notesMasterIdLst>
    <p:notesMasterId r:id="rId35"/>
  </p:notesMasterIdLst>
  <p:sldIdLst>
    <p:sldId id="257" r:id="rId2"/>
    <p:sldId id="259" r:id="rId3"/>
    <p:sldId id="260" r:id="rId4"/>
    <p:sldId id="283" r:id="rId5"/>
    <p:sldId id="258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84" r:id="rId14"/>
    <p:sldId id="268" r:id="rId15"/>
    <p:sldId id="269" r:id="rId16"/>
    <p:sldId id="270" r:id="rId17"/>
    <p:sldId id="271" r:id="rId18"/>
    <p:sldId id="285" r:id="rId19"/>
    <p:sldId id="272" r:id="rId20"/>
    <p:sldId id="273" r:id="rId21"/>
    <p:sldId id="274" r:id="rId22"/>
    <p:sldId id="275" r:id="rId23"/>
    <p:sldId id="286" r:id="rId24"/>
    <p:sldId id="287" r:id="rId25"/>
    <p:sldId id="276" r:id="rId26"/>
    <p:sldId id="277" r:id="rId27"/>
    <p:sldId id="278" r:id="rId28"/>
    <p:sldId id="288" r:id="rId29"/>
    <p:sldId id="279" r:id="rId30"/>
    <p:sldId id="280" r:id="rId31"/>
    <p:sldId id="289" r:id="rId32"/>
    <p:sldId id="281" r:id="rId33"/>
    <p:sldId id="282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A5A60"/>
    <a:srgbClr val="C7C8CA"/>
    <a:srgbClr val="130D4C"/>
    <a:srgbClr val="CBD2D5"/>
    <a:srgbClr val="C4C9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852"/>
    <p:restoredTop sz="69301" autoAdjust="0"/>
  </p:normalViewPr>
  <p:slideViewPr>
    <p:cSldViewPr snapToGrid="0" snapToObjects="1">
      <p:cViewPr>
        <p:scale>
          <a:sx n="148" d="100"/>
          <a:sy n="148" d="100"/>
        </p:scale>
        <p:origin x="248" y="-8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notesMaster" Target="notesMasters/notesMaster1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viewProps" Target="viewProps.xml"/><Relationship Id="rId38" Type="http://schemas.openxmlformats.org/officeDocument/2006/relationships/theme" Target="theme/theme1.xml"/><Relationship Id="rId3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C928D2-0427-F646-A9CF-98F977E3EE0B}" type="datetimeFigureOut">
              <a:rPr lang="en-US" smtClean="0"/>
              <a:t>2/14/19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868D73-CDB5-9946-83C3-B4D4868447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4550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86% operate not-for-profit organizations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68D73-CDB5-9946-83C3-B4D48684470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6844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Nearly 52% of members said they do not publish magazines.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 those that do, publication periods varied significantly. Many publish three or four times a year; some produce weekly and monthly publications, and one member distributes a magazine 100 times a year!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68D73-CDB5-9946-83C3-B4D48684470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55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90% use social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Facebook was by far the most popular platform they used. LinkedIn and Twitter followed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YouTube and Instagram fourth.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Published an average of three times a week; some published as often as daily, others as little as once a month.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68D73-CDB5-9946-83C3-B4D48684470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642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More than 65% of members said they no longer communicate with members over the fax machine.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Most members said between two and 10 faxes come into their office each month. 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68D73-CDB5-9946-83C3-B4D48684470E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6030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2018, 76% of our members indicated they offered non-safety training programs.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Those that did offered about 25 courses per year with an average attendance of 300 participants per year.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number of members that offered safety-training courses was slightly lower.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Just 48% said they did, with an average of about 15 courses offered annually, but about 324 participants each year.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68D73-CDB5-9946-83C3-B4D48684470E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902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Recruitment budget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large majority (71%) said they did not.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Recruitment staff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Nearly 78% said they did not have a person on staff to recruit members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Those that did paid this person a combination of salaries, from a base plus commission to a full guaranteed annual salary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68D73-CDB5-9946-83C3-B4D48684470E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3685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Most effective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Top two: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member referrals and personal contact by a staff person.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Next most: their reputation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Networking and email marketing followed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Direct mail campaigns were considered least effective. 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68D73-CDB5-9946-83C3-B4D48684470E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4255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More than 70% of respondents said they enjoyed annual retention rates of between 90 and 95%.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68D73-CDB5-9946-83C3-B4D48684470E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7016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Other:</a:t>
            </a: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vacation and leave</a:t>
            </a:r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critical illness </a:t>
            </a:r>
            <a:endParaRPr lang="en-US" dirty="0" smtClean="0"/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AFLAC</a:t>
            </a:r>
          </a:p>
          <a:p>
            <a:r>
              <a:rPr lang="en-US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Costco cards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Benefits costs were more than $15,000 for 71% of members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68D73-CDB5-9946-83C3-B4D48684470E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3423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Execs earned between $45,000 and $200,000 annually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Average exec salary was about $97,700; median salary was $86,500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Bonuses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Some tied to annual revenue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Others flat fees – between $2,000 and $20,000.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68D73-CDB5-9946-83C3-B4D48684470E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6866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Executives also received fringe benefits: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automobile expenses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continuing education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club memberships.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68D73-CDB5-9946-83C3-B4D48684470E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1219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Nearly half of respondents </a:t>
            </a:r>
            <a:r>
              <a:rPr lang="en-US" baseline="0" dirty="0" smtClean="0"/>
              <a:t>serve 400 members or fewer</a:t>
            </a:r>
          </a:p>
          <a:p>
            <a:endParaRPr lang="en-US" baseline="0" dirty="0" smtClean="0"/>
          </a:p>
          <a:p>
            <a:r>
              <a:rPr lang="en-US" baseline="0" dirty="0" smtClean="0"/>
              <a:t>Most operated budgets of between $250,000 and $500,000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68D73-CDB5-9946-83C3-B4D48684470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315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68D73-CDB5-9946-83C3-B4D48684470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3189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Other: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Royalties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License fees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affinity program commissions </a:t>
            </a:r>
            <a:endParaRPr lang="en-US" dirty="0" smtClean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68D73-CDB5-9946-83C3-B4D48684470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038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89% operated under the supervision of boards of directors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more than 62% operated with boards of between 6 and 15 members;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nearly 14% operated with boards larger than 20 members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most (71%) met with their boards either monthly or bi-monthly.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68D73-CDB5-9946-83C3-B4D48684470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3655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Reprographics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29 of 30 members said they offer reprographics services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Per-sheet pricing: low of $0.25 to a high of $5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most sold to members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some also sold to the local design community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68D73-CDB5-9946-83C3-B4D48684470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7207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Plans posted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Some publish as few as 400, some as many as 15,000.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Most clustered around the 5,000-per-year mark.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Average number was 4,200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Plan</a:t>
            </a:r>
            <a:r>
              <a:rPr lang="en-US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room staff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one member employed 23 people, some as few as one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average of 4.5 people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median score was three employees per member. </a:t>
            </a:r>
            <a:endParaRPr lang="en-US" dirty="0" smtClean="0"/>
          </a:p>
          <a:p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Public-private</a:t>
            </a:r>
            <a:r>
              <a:rPr lang="en-US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split</a:t>
            </a:r>
            <a:endParaRPr lang="en-US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Overwhelmingly public sector. High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98% to a low of 50%. Most clustered at 90% or above.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average: 85%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came from public-sector entities.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68D73-CDB5-9946-83C3-B4D48684470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168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Most (75%) said they did still maintain physical plan rooms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Visits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Scores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varied: several with five or fewer; some said as many as 50 or 60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Average: 20 visits per month</a:t>
            </a:r>
          </a:p>
          <a:p>
            <a:endParaRPr lang="en-US" dirty="0" smtClean="0"/>
          </a:p>
          <a:p>
            <a:r>
              <a:rPr lang="en-US" b="1" dirty="0" smtClean="0"/>
              <a:t>Closing down?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25% said yes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68D73-CDB5-9946-83C3-B4D48684470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9876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QuestCDN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Biddingo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Merx </a:t>
            </a:r>
            <a:endParaRPr lang="en-US" dirty="0" smtClean="0"/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Blue Book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General contractors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Owners</a:t>
            </a:r>
            <a:b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Private FTP sites</a:t>
            </a:r>
            <a:b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Local reprographics house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Construction Journal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Grade Beam</a:t>
            </a:r>
            <a:b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Fast Bid</a:t>
            </a:r>
            <a:b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Bid Clerk </a:t>
            </a:r>
            <a:endParaRPr lang="en-US" dirty="0" smtClean="0"/>
          </a:p>
          <a:p>
            <a:r>
              <a:rPr lang="en-US" dirty="0" smtClean="0"/>
              <a:t>Demand Star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68D73-CDB5-9946-83C3-B4D48684470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6950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486873" y="411480"/>
            <a:ext cx="8170254" cy="6035040"/>
            <a:chOff x="486873" y="411480"/>
            <a:chExt cx="8170254" cy="6035040"/>
          </a:xfrm>
        </p:grpSpPr>
        <p:sp>
          <p:nvSpPr>
            <p:cNvPr id="8" name="Rectangle 7"/>
            <p:cNvSpPr/>
            <p:nvPr/>
          </p:nvSpPr>
          <p:spPr>
            <a:xfrm>
              <a:off x="486873" y="411480"/>
              <a:ext cx="8170254" cy="60350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>
              <a:spLocks/>
            </p:cNvSpPr>
            <p:nvPr/>
          </p:nvSpPr>
          <p:spPr>
            <a:xfrm>
              <a:off x="562843" y="475488"/>
              <a:ext cx="7982712" cy="5888736"/>
            </a:xfrm>
            <a:prstGeom prst="rect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15" name="Straight Connector 14"/>
            <p:cNvCxnSpPr/>
            <p:nvPr/>
          </p:nvCxnSpPr>
          <p:spPr>
            <a:xfrm>
              <a:off x="562842" y="6133646"/>
              <a:ext cx="7982712" cy="1472"/>
            </a:xfrm>
            <a:prstGeom prst="line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17" name="Rectangle 16"/>
            <p:cNvSpPr/>
            <p:nvPr/>
          </p:nvSpPr>
          <p:spPr>
            <a:xfrm>
              <a:off x="562843" y="457200"/>
              <a:ext cx="7982712" cy="25786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3950"/>
            <a:ext cx="7342188" cy="1924050"/>
          </a:xfrm>
        </p:spPr>
        <p:txBody>
          <a:bodyPr anchor="b" anchorCtr="0">
            <a:noAutofit/>
          </a:bodyPr>
          <a:lstStyle>
            <a:lvl1pPr>
              <a:defRPr sz="5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429000"/>
            <a:ext cx="7342188" cy="1752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3741" y="6122894"/>
            <a:ext cx="2133600" cy="259317"/>
          </a:xfrm>
        </p:spPr>
        <p:txBody>
          <a:bodyPr/>
          <a:lstStyle/>
          <a:p>
            <a:fld id="{70FAA508-F0CD-46EA-95FB-26B559A0B5D9}" type="datetimeFigureOut">
              <a:rPr lang="en-US" smtClean="0"/>
              <a:t>2/14/19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38800" y="6122894"/>
            <a:ext cx="2895600" cy="25781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191000" y="6122894"/>
            <a:ext cx="762000" cy="271463"/>
          </a:xfrm>
        </p:spPr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, Picture,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26" name="Group 2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grpSp>
            <p:nvGrpSpPr>
              <p:cNvPr id="27" name="Group 26"/>
              <p:cNvGrpSpPr/>
              <p:nvPr/>
            </p:nvGrpSpPr>
            <p:grpSpPr>
              <a:xfrm>
                <a:off x="182880" y="173699"/>
                <a:ext cx="8778240" cy="6510602"/>
                <a:chOff x="182880" y="173699"/>
                <a:chExt cx="8778240" cy="6510602"/>
              </a:xfrm>
            </p:grpSpPr>
            <p:sp>
              <p:nvSpPr>
                <p:cNvPr id="29" name="Rectangle 28"/>
                <p:cNvSpPr/>
                <p:nvPr/>
              </p:nvSpPr>
              <p:spPr>
                <a:xfrm>
                  <a:off x="182880" y="173699"/>
                  <a:ext cx="8778240" cy="6510602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2700">
                  <a:noFill/>
                </a:ln>
                <a:effectLst>
                  <a:outerShdw blurRad="63500" sx="101000" sy="101000" algn="ctr" rotWithShape="0">
                    <a:prstClr val="black">
                      <a:alpha val="40000"/>
                    </a:prstClr>
                  </a:outerShdw>
                </a:effectLst>
                <a:scene3d>
                  <a:camera prst="perspectiveFront" fov="4800000"/>
                  <a:lightRig rig="threePt" dir="t"/>
                </a:scene3d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0" name="Group 10"/>
                <p:cNvGrpSpPr/>
                <p:nvPr/>
              </p:nvGrpSpPr>
              <p:grpSpPr>
                <a:xfrm>
                  <a:off x="256032" y="237744"/>
                  <a:ext cx="8622792" cy="6364224"/>
                  <a:chOff x="247157" y="247430"/>
                  <a:chExt cx="8622792" cy="6364224"/>
                </a:xfrm>
              </p:grpSpPr>
              <p:sp>
                <p:nvSpPr>
                  <p:cNvPr id="31" name="Rectangle 30"/>
                  <p:cNvSpPr>
                    <a:spLocks/>
                  </p:cNvSpPr>
                  <p:nvPr/>
                </p:nvSpPr>
                <p:spPr>
                  <a:xfrm>
                    <a:off x="247157" y="247430"/>
                    <a:ext cx="8622792" cy="6364224"/>
                  </a:xfrm>
                  <a:prstGeom prst="rect">
                    <a:avLst/>
                  </a:prstGeom>
                  <a:noFill/>
                  <a:ln w="12700">
                    <a:solidFill>
                      <a:schemeClr val="tx2">
                        <a:lumMod val="40000"/>
                        <a:lumOff val="6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  <p:cxnSp>
                <p:nvCxnSpPr>
                  <p:cNvPr id="32" name="Straight Connector 31"/>
                  <p:cNvCxnSpPr/>
                  <p:nvPr/>
                </p:nvCxnSpPr>
                <p:spPr>
                  <a:xfrm>
                    <a:off x="247157" y="6389024"/>
                    <a:ext cx="8622792" cy="1588"/>
                  </a:xfrm>
                  <a:prstGeom prst="line">
                    <a:avLst/>
                  </a:prstGeom>
                  <a:noFill/>
                  <a:ln w="12700">
                    <a:solidFill>
                      <a:schemeClr val="tx2">
                        <a:lumMod val="40000"/>
                        <a:lumOff val="6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</p:grpSp>
          <p:sp>
            <p:nvSpPr>
              <p:cNvPr id="28" name="Rectangle 27"/>
              <p:cNvSpPr/>
              <p:nvPr/>
            </p:nvSpPr>
            <p:spPr>
              <a:xfrm rot="5400000">
                <a:off x="801086" y="3274090"/>
                <a:ext cx="6135624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  <p:sp>
          <p:nvSpPr>
            <p:cNvPr id="25" name="Rectangle 24"/>
            <p:cNvSpPr/>
            <p:nvPr/>
          </p:nvSpPr>
          <p:spPr>
            <a:xfrm rot="10800000">
              <a:off x="258763" y="1594462"/>
              <a:ext cx="357530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225" y="1694329"/>
            <a:ext cx="3008313" cy="9144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8319" y="609600"/>
            <a:ext cx="4114800" cy="5465763"/>
          </a:xfrm>
        </p:spPr>
        <p:txBody>
          <a:bodyPr>
            <a:normAutofit/>
          </a:bodyPr>
          <a:lstStyle>
            <a:lvl1pPr>
              <a:defRPr sz="2400" baseline="0"/>
            </a:lvl1pPr>
            <a:lvl2pPr>
              <a:defRPr sz="2200" baseline="0"/>
            </a:lvl2pPr>
            <a:lvl3pPr>
              <a:defRPr sz="2000" baseline="0"/>
            </a:lvl3pPr>
            <a:lvl4pPr>
              <a:defRPr sz="1800" baseline="0"/>
            </a:lvl4pPr>
            <a:lvl5pPr>
              <a:defRPr sz="18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225" y="2672323"/>
            <a:ext cx="3008313" cy="3403040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2/14/19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352892" y="310123"/>
            <a:ext cx="3398837" cy="1204912"/>
          </a:xfrm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6" name="Group 1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9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0" name="Rectangle 19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1" name="Straight Connector 20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17" name="Rectangle 16"/>
            <p:cNvSpPr/>
            <p:nvPr/>
          </p:nvSpPr>
          <p:spPr>
            <a:xfrm rot="5400000">
              <a:off x="801086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691640"/>
            <a:ext cx="3008376" cy="914400"/>
          </a:xfrm>
        </p:spPr>
        <p:txBody>
          <a:bodyPr anchor="b">
            <a:no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38559" y="612775"/>
            <a:ext cx="4114800" cy="546811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352" y="2670048"/>
            <a:ext cx="3008376" cy="3401568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2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2/14/19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7" name="Group 16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9" name="Rectangle 18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1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2" name="Rectangle 21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3" name="Straight Connector 22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20" name="Rectangle 19"/>
            <p:cNvSpPr/>
            <p:nvPr/>
          </p:nvSpPr>
          <p:spPr>
            <a:xfrm>
              <a:off x="256032" y="4203192"/>
              <a:ext cx="8622792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1" y="4287819"/>
            <a:ext cx="8021977" cy="916193"/>
          </a:xfrm>
        </p:spPr>
        <p:txBody>
          <a:bodyPr anchor="b">
            <a:no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56347" y="331694"/>
            <a:ext cx="8421624" cy="3783106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351" y="5271247"/>
            <a:ext cx="8021977" cy="1013011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spcBef>
                <a:spcPts val="0"/>
              </a:spcBef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2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2/14/19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4" name="Rectangle 13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5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6" name="Rectangle 15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7" name="Straight Connector 16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8" name="Rectangle 17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2/14/19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4" name="Group 13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6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17" name="Rectangle 16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19" name="Straight Connector 18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18" name="Rectangle 17"/>
            <p:cNvSpPr/>
            <p:nvPr/>
          </p:nvSpPr>
          <p:spPr>
            <a:xfrm rot="5400000">
              <a:off x="4242277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399" y="609600"/>
            <a:ext cx="1416423" cy="5516563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222" y="609600"/>
            <a:ext cx="6279777" cy="55165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2/14/19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3" name="Rectangle 12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9" name="Rectangle 18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0" name="Straight Connector 19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1" name="Rectangle 20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2/14/19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486873" y="411480"/>
            <a:ext cx="8170254" cy="6035040"/>
            <a:chOff x="486873" y="411480"/>
            <a:chExt cx="8170254" cy="6035040"/>
          </a:xfrm>
        </p:grpSpPr>
        <p:sp>
          <p:nvSpPr>
            <p:cNvPr id="12" name="Rectangle 11"/>
            <p:cNvSpPr/>
            <p:nvPr/>
          </p:nvSpPr>
          <p:spPr>
            <a:xfrm>
              <a:off x="486873" y="411480"/>
              <a:ext cx="8170254" cy="60350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" name="Group 11"/>
            <p:cNvGrpSpPr/>
            <p:nvPr/>
          </p:nvGrpSpPr>
          <p:grpSpPr>
            <a:xfrm>
              <a:off x="562842" y="475488"/>
              <a:ext cx="7982713" cy="5888736"/>
              <a:chOff x="562842" y="475488"/>
              <a:chExt cx="7982713" cy="5888736"/>
            </a:xfrm>
          </p:grpSpPr>
          <p:sp>
            <p:nvSpPr>
              <p:cNvPr id="8" name="Rectangle 7"/>
              <p:cNvSpPr>
                <a:spLocks/>
              </p:cNvSpPr>
              <p:nvPr/>
            </p:nvSpPr>
            <p:spPr>
              <a:xfrm>
                <a:off x="562843" y="475488"/>
                <a:ext cx="7982712" cy="5888736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9" name="Straight Connector 8"/>
              <p:cNvCxnSpPr/>
              <p:nvPr/>
            </p:nvCxnSpPr>
            <p:spPr>
              <a:xfrm>
                <a:off x="562842" y="6133646"/>
                <a:ext cx="7982712" cy="1472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1" name="Straight Connector 10"/>
              <p:cNvCxnSpPr/>
              <p:nvPr/>
            </p:nvCxnSpPr>
            <p:spPr>
              <a:xfrm>
                <a:off x="562842" y="3427528"/>
                <a:ext cx="7982712" cy="1472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0113" y="3442447"/>
            <a:ext cx="7345362" cy="1532965"/>
          </a:xfrm>
        </p:spPr>
        <p:txBody>
          <a:bodyPr anchor="b" anchorCtr="0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0113" y="5029200"/>
            <a:ext cx="7345362" cy="990600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9259" y="6122894"/>
            <a:ext cx="2133600" cy="259317"/>
          </a:xfrm>
        </p:spPr>
        <p:txBody>
          <a:bodyPr/>
          <a:lstStyle/>
          <a:p>
            <a:fld id="{70FAA508-F0CD-46EA-95FB-26B559A0B5D9}" type="datetimeFigureOut">
              <a:rPr lang="en-US" smtClean="0"/>
              <a:t>2/14/19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38800" y="6124401"/>
            <a:ext cx="2895600" cy="257810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636493" y="533400"/>
            <a:ext cx="7836408" cy="2828925"/>
          </a:xfrm>
        </p:spPr>
        <p:txBody>
          <a:bodyPr>
            <a:normAutofit/>
          </a:bodyPr>
          <a:lstStyle>
            <a:lvl1pPr>
              <a:buNone/>
              <a:defRPr sz="20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2" name="Rectangle 11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27" name="Rectangle 26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8" name="Straight Connector 27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0113" y="1371600"/>
            <a:ext cx="7345362" cy="1676400"/>
          </a:xfrm>
        </p:spPr>
        <p:txBody>
          <a:bodyPr anchor="b" anchorCtr="0">
            <a:noAutofit/>
          </a:bodyPr>
          <a:lstStyle>
            <a:lvl1pPr algn="ctr">
              <a:defRPr sz="5400" b="0" i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13" y="3134566"/>
            <a:ext cx="7345362" cy="1500187"/>
          </a:xfrm>
        </p:spPr>
        <p:txBody>
          <a:bodyPr anchor="t" anchorCtr="0"/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2/14/19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21" name="Rectangle 20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2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23" name="Rectangle 22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4" name="Straight Connector 23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5" name="Rectangle 24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0111" y="2147888"/>
            <a:ext cx="3566160" cy="39274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199" y="2147888"/>
            <a:ext cx="3566160" cy="39274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2/14/19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26" name="Group 2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27" name="Rectangle 26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9" name="Rectangle 28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31" name="Straight Connector 30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sp>
              <p:nvSpPr>
                <p:cNvPr id="32" name="Rectangle 31"/>
                <p:cNvSpPr/>
                <p:nvPr/>
              </p:nvSpPr>
              <p:spPr>
                <a:xfrm>
                  <a:off x="247157" y="1612392"/>
                  <a:ext cx="8622792" cy="64008"/>
                </a:xfrm>
                <a:prstGeom prst="rect">
                  <a:avLst/>
                </a:prstGeom>
                <a:solidFill>
                  <a:schemeClr val="bg2">
                    <a:lumMod val="40000"/>
                    <a:lumOff val="60000"/>
                  </a:schemeClr>
                </a:solidFill>
                <a:ln w="3175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</p:grpSp>
        </p:grpSp>
        <p:cxnSp>
          <p:nvCxnSpPr>
            <p:cNvPr id="23" name="Straight Connector 22"/>
            <p:cNvCxnSpPr/>
            <p:nvPr/>
          </p:nvCxnSpPr>
          <p:spPr>
            <a:xfrm rot="16200000" flipH="1">
              <a:off x="2217480" y="4026438"/>
              <a:ext cx="4711326" cy="2286"/>
            </a:xfrm>
            <a:prstGeom prst="line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301" y="1708990"/>
            <a:ext cx="3566160" cy="832503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30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301" y="2590801"/>
            <a:ext cx="3566160" cy="34845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45539" y="1708990"/>
            <a:ext cx="3566160" cy="832503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30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45539" y="2590801"/>
            <a:ext cx="3566160" cy="34845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2/14/19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3" name="Rectangle 12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5" name="Rectangle 14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6" name="Straight Connector 15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7" name="Rectangle 16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2/14/19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1" name="Rectangle 10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3" name="Rectangle 12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4" name="Straight Connector 13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2/14/19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6" name="Group 1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7" name="Rectangle 16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8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19" name="Rectangle 18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0" name="Straight Connector 19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33" name="Rectangle 32"/>
            <p:cNvSpPr/>
            <p:nvPr/>
          </p:nvSpPr>
          <p:spPr>
            <a:xfrm rot="5400000">
              <a:off x="801086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225" y="1169892"/>
            <a:ext cx="3008313" cy="9144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8319" y="609600"/>
            <a:ext cx="4114800" cy="5465763"/>
          </a:xfrm>
        </p:spPr>
        <p:txBody>
          <a:bodyPr>
            <a:normAutofit/>
          </a:bodyPr>
          <a:lstStyle>
            <a:lvl1pPr>
              <a:defRPr sz="2400" baseline="0"/>
            </a:lvl1pPr>
            <a:lvl2pPr>
              <a:defRPr sz="2200" baseline="0"/>
            </a:lvl2pPr>
            <a:lvl3pPr>
              <a:defRPr sz="2000" baseline="0"/>
            </a:lvl3pPr>
            <a:lvl4pPr>
              <a:defRPr sz="1800" baseline="0"/>
            </a:lvl4pPr>
            <a:lvl5pPr>
              <a:defRPr sz="18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225" y="2147888"/>
            <a:ext cx="3008313" cy="3262313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2/14/19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00113" y="244158"/>
            <a:ext cx="7345362" cy="1339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12" y="2133601"/>
            <a:ext cx="7345363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3840" y="6371591"/>
            <a:ext cx="2133600" cy="2593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60000"/>
                    <a:lumOff val="40000"/>
                  </a:schemeClr>
                </a:solidFill>
                <a:latin typeface="Brush Script MT" pitchFamily="66" charset="0"/>
              </a:defRPr>
            </a:lvl1pPr>
          </a:lstStyle>
          <a:p>
            <a:fld id="{70FAA508-F0CD-46EA-95FB-26B559A0B5D9}" type="datetimeFigureOut">
              <a:rPr lang="en-US" smtClean="0"/>
              <a:t>2/14/19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58840" y="6371591"/>
            <a:ext cx="2895600" cy="2578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200" kern="1200">
                <a:solidFill>
                  <a:schemeClr val="bg2">
                    <a:lumMod val="60000"/>
                    <a:lumOff val="40000"/>
                  </a:schemeClr>
                </a:solidFill>
                <a:latin typeface="Brush Script MT" pitchFamily="66" charset="0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191000" y="6356350"/>
            <a:ext cx="762000" cy="2714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1200" kern="1200">
                <a:solidFill>
                  <a:schemeClr val="bg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5" r:id="rId1"/>
    <p:sldLayoutId id="2147483956" r:id="rId2"/>
    <p:sldLayoutId id="2147483957" r:id="rId3"/>
    <p:sldLayoutId id="2147483958" r:id="rId4"/>
    <p:sldLayoutId id="2147483959" r:id="rId5"/>
    <p:sldLayoutId id="2147483960" r:id="rId6"/>
    <p:sldLayoutId id="2147483961" r:id="rId7"/>
    <p:sldLayoutId id="2147483962" r:id="rId8"/>
    <p:sldLayoutId id="2147483963" r:id="rId9"/>
    <p:sldLayoutId id="2147483964" r:id="rId10"/>
    <p:sldLayoutId id="2147483965" r:id="rId11"/>
    <p:sldLayoutId id="2147483966" r:id="rId12"/>
    <p:sldLayoutId id="2147483967" r:id="rId13"/>
    <p:sldLayoutId id="2147483968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8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79438" indent="-228600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08038" indent="-2286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36638" indent="-228600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265238" indent="-2286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485900" indent="-228600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712913" indent="-228600" algn="l" defTabSz="9144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947863" indent="-228600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174875" indent="-228600" algn="l" defTabSz="9144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lang="en-US" sz="1800" kern="120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5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4.tiff"/><Relationship Id="rId12" Type="http://schemas.openxmlformats.org/officeDocument/2006/relationships/image" Target="../media/image15.tiff"/><Relationship Id="rId13" Type="http://schemas.openxmlformats.org/officeDocument/2006/relationships/image" Target="../media/image16.jpg"/><Relationship Id="rId14" Type="http://schemas.openxmlformats.org/officeDocument/2006/relationships/image" Target="../media/image17.jpg"/><Relationship Id="rId15" Type="http://schemas.openxmlformats.org/officeDocument/2006/relationships/image" Target="../media/image18.png"/><Relationship Id="rId16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6.tiff"/><Relationship Id="rId4" Type="http://schemas.openxmlformats.org/officeDocument/2006/relationships/image" Target="../media/image7.tiff"/><Relationship Id="rId5" Type="http://schemas.openxmlformats.org/officeDocument/2006/relationships/image" Target="../media/image8.tiff"/><Relationship Id="rId6" Type="http://schemas.openxmlformats.org/officeDocument/2006/relationships/image" Target="../media/image9.tiff"/><Relationship Id="rId7" Type="http://schemas.openxmlformats.org/officeDocument/2006/relationships/image" Target="../media/image10.tiff"/><Relationship Id="rId8" Type="http://schemas.openxmlformats.org/officeDocument/2006/relationships/image" Target="../media/image11.tiff"/><Relationship Id="rId9" Type="http://schemas.openxmlformats.org/officeDocument/2006/relationships/image" Target="../media/image12.tiff"/><Relationship Id="rId10" Type="http://schemas.openxmlformats.org/officeDocument/2006/relationships/image" Target="../media/image13.tif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35.png"/><Relationship Id="rId5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39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42.png"/><Relationship Id="rId5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0D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XNet Logo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00" y="280068"/>
            <a:ext cx="1828800" cy="121919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5600" y="2350363"/>
            <a:ext cx="8445500" cy="160043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en-US" i="1" dirty="0">
              <a:latin typeface="Avenir Next Regular"/>
              <a:cs typeface="Avenir Next Regular"/>
            </a:endParaRPr>
          </a:p>
          <a:p>
            <a:endParaRPr lang="en-US" i="1" dirty="0" smtClean="0">
              <a:latin typeface="Avenir Next Regular"/>
              <a:cs typeface="Avenir Next Regular"/>
            </a:endParaRPr>
          </a:p>
          <a:p>
            <a:pPr algn="ctr"/>
            <a:r>
              <a:rPr lang="en-US" b="1" dirty="0" smtClean="0">
                <a:latin typeface="Avenir Next Regular"/>
                <a:cs typeface="Avenir Next Regular"/>
              </a:rPr>
              <a:t>The 2018 </a:t>
            </a:r>
            <a:r>
              <a:rPr lang="en-US" b="1" dirty="0" err="1" smtClean="0">
                <a:latin typeface="Avenir Next Regular"/>
                <a:cs typeface="Avenir Next Regular"/>
              </a:rPr>
              <a:t>BXNet</a:t>
            </a:r>
            <a:r>
              <a:rPr lang="en-US" b="1" dirty="0" smtClean="0">
                <a:latin typeface="Avenir Next Regular"/>
                <a:cs typeface="Avenir Next Regular"/>
              </a:rPr>
              <a:t> Member Survey</a:t>
            </a:r>
          </a:p>
          <a:p>
            <a:pPr algn="ctr"/>
            <a:endParaRPr lang="en-US" sz="1300" b="1" dirty="0">
              <a:latin typeface="Avenir Next Regular"/>
              <a:cs typeface="Avenir Next Regular"/>
            </a:endParaRPr>
          </a:p>
          <a:p>
            <a:pPr algn="ctr"/>
            <a:r>
              <a:rPr lang="en-US" sz="1300" b="1" dirty="0" smtClean="0">
                <a:latin typeface="Avenir Next Regular"/>
                <a:cs typeface="Avenir Next Regular"/>
              </a:rPr>
              <a:t>Report and findings</a:t>
            </a:r>
          </a:p>
          <a:p>
            <a:endParaRPr lang="en-US" i="1" dirty="0" smtClean="0">
              <a:latin typeface="Avenir Next Regular"/>
              <a:cs typeface="Avenir Next Regular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93019" y="4242663"/>
            <a:ext cx="5702300" cy="195438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Avenir Next Regular"/>
                <a:cs typeface="Avenir Next Regular"/>
              </a:rPr>
              <a:t>PRESENTED BY:</a:t>
            </a:r>
          </a:p>
          <a:p>
            <a:pPr algn="ctr"/>
            <a:endParaRPr lang="en-US" b="1" dirty="0">
              <a:latin typeface="Avenir Next Regular"/>
              <a:cs typeface="Avenir Next Regular"/>
            </a:endParaRPr>
          </a:p>
          <a:p>
            <a:pPr algn="ctr"/>
            <a:endParaRPr lang="en-US" b="1" dirty="0" smtClean="0">
              <a:latin typeface="Avenir Next Regular"/>
              <a:cs typeface="Avenir Next Regular"/>
            </a:endParaRPr>
          </a:p>
          <a:p>
            <a:pPr algn="ctr"/>
            <a:endParaRPr lang="en-US" b="1" dirty="0" smtClean="0">
              <a:latin typeface="Avenir Next Regular"/>
              <a:cs typeface="Avenir Next Regular"/>
            </a:endParaRPr>
          </a:p>
          <a:p>
            <a:pPr algn="ctr"/>
            <a:endParaRPr lang="en-US" sz="1300" b="1" dirty="0" smtClean="0">
              <a:latin typeface="Avenir Next Regular"/>
              <a:cs typeface="Avenir Next Regular"/>
            </a:endParaRPr>
          </a:p>
          <a:p>
            <a:endParaRPr lang="en-US" i="1" dirty="0" smtClean="0">
              <a:latin typeface="Avenir Next Regular"/>
              <a:cs typeface="Avenir Next Regular"/>
            </a:endParaRPr>
          </a:p>
          <a:p>
            <a:endParaRPr lang="en-US" i="1" dirty="0">
              <a:latin typeface="Avenir Next Regular"/>
              <a:cs typeface="Avenir Next Regular"/>
            </a:endParaRPr>
          </a:p>
        </p:txBody>
      </p:sp>
      <p:pic>
        <p:nvPicPr>
          <p:cNvPr id="5" name="Picture 4" descr="Altrnetiv Media Group Logo.eps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7737" y="4707286"/>
            <a:ext cx="2852864" cy="1025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502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XNet Logo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8934"/>
            <a:ext cx="1498600" cy="999066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1612900" y="6472208"/>
            <a:ext cx="7378700" cy="0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79400" y="145534"/>
            <a:ext cx="384271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rgbClr val="130D4C"/>
                </a:solidFill>
                <a:latin typeface="Avenir Next Regular"/>
                <a:cs typeface="Avenir Next Regular"/>
              </a:rPr>
              <a:t>2018 </a:t>
            </a:r>
            <a:r>
              <a:rPr lang="en-US" sz="2200" dirty="0" err="1" smtClean="0">
                <a:solidFill>
                  <a:srgbClr val="130D4C"/>
                </a:solidFill>
                <a:latin typeface="Avenir Next Regular"/>
                <a:cs typeface="Avenir Next Regular"/>
              </a:rPr>
              <a:t>BXNet</a:t>
            </a:r>
            <a:r>
              <a:rPr lang="en-US" sz="2200" dirty="0" smtClean="0">
                <a:solidFill>
                  <a:srgbClr val="130D4C"/>
                </a:solidFill>
                <a:latin typeface="Avenir Next Regular"/>
                <a:cs typeface="Avenir Next Regular"/>
              </a:rPr>
              <a:t> Member Survey</a:t>
            </a:r>
            <a:endParaRPr lang="en-US" sz="2200" dirty="0">
              <a:solidFill>
                <a:srgbClr val="130D4C"/>
              </a:solidFill>
              <a:latin typeface="Avenir Next Regular"/>
              <a:cs typeface="Avenir Next Regular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9400" y="576421"/>
            <a:ext cx="18656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C7C8CA"/>
                </a:solidFill>
                <a:latin typeface="Avenir Next Regular"/>
                <a:cs typeface="Avenir Next Regular"/>
              </a:rPr>
              <a:t>Report &amp; Findings</a:t>
            </a:r>
            <a:endParaRPr lang="en-US" sz="1600" dirty="0">
              <a:solidFill>
                <a:srgbClr val="C7C8CA"/>
              </a:solidFill>
              <a:latin typeface="Avenir Next Regular"/>
              <a:cs typeface="Avenir Next Regular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90500" y="259834"/>
            <a:ext cx="0" cy="655141"/>
          </a:xfrm>
          <a:prstGeom prst="line">
            <a:avLst/>
          </a:prstGeom>
          <a:ln>
            <a:solidFill>
              <a:srgbClr val="130D4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71845"/>
            <a:ext cx="9144000" cy="3904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952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XNet Logo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8934"/>
            <a:ext cx="1498600" cy="999066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1612900" y="6472208"/>
            <a:ext cx="7378700" cy="0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79400" y="145534"/>
            <a:ext cx="384271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rgbClr val="130D4C"/>
                </a:solidFill>
                <a:latin typeface="Avenir Next Regular"/>
                <a:cs typeface="Avenir Next Regular"/>
              </a:rPr>
              <a:t>2018 </a:t>
            </a:r>
            <a:r>
              <a:rPr lang="en-US" sz="2200" dirty="0" err="1" smtClean="0">
                <a:solidFill>
                  <a:srgbClr val="130D4C"/>
                </a:solidFill>
                <a:latin typeface="Avenir Next Regular"/>
                <a:cs typeface="Avenir Next Regular"/>
              </a:rPr>
              <a:t>BXNet</a:t>
            </a:r>
            <a:r>
              <a:rPr lang="en-US" sz="2200" dirty="0" smtClean="0">
                <a:solidFill>
                  <a:srgbClr val="130D4C"/>
                </a:solidFill>
                <a:latin typeface="Avenir Next Regular"/>
                <a:cs typeface="Avenir Next Regular"/>
              </a:rPr>
              <a:t> Member Survey</a:t>
            </a:r>
            <a:endParaRPr lang="en-US" sz="2200" dirty="0">
              <a:solidFill>
                <a:srgbClr val="130D4C"/>
              </a:solidFill>
              <a:latin typeface="Avenir Next Regular"/>
              <a:cs typeface="Avenir Next Regular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9400" y="576421"/>
            <a:ext cx="18656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C7C8CA"/>
                </a:solidFill>
                <a:latin typeface="Avenir Next Regular"/>
                <a:cs typeface="Avenir Next Regular"/>
              </a:rPr>
              <a:t>Report &amp; Findings</a:t>
            </a:r>
            <a:endParaRPr lang="en-US" sz="1600" dirty="0">
              <a:solidFill>
                <a:srgbClr val="C7C8CA"/>
              </a:solidFill>
              <a:latin typeface="Avenir Next Regular"/>
              <a:cs typeface="Avenir Next Regular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90500" y="259834"/>
            <a:ext cx="0" cy="655141"/>
          </a:xfrm>
          <a:prstGeom prst="line">
            <a:avLst/>
          </a:prstGeom>
          <a:ln>
            <a:solidFill>
              <a:srgbClr val="130D4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4"/>
          <a:stretch/>
        </p:blipFill>
        <p:spPr>
          <a:xfrm>
            <a:off x="38100" y="1549608"/>
            <a:ext cx="8953500" cy="367469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4"/>
          <a:stretch/>
        </p:blipFill>
        <p:spPr>
          <a:xfrm>
            <a:off x="38100" y="1517691"/>
            <a:ext cx="8953500" cy="3674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872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XNet Logo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8934"/>
            <a:ext cx="1498600" cy="999066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1612900" y="6472208"/>
            <a:ext cx="7378700" cy="0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79400" y="145534"/>
            <a:ext cx="384271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rgbClr val="130D4C"/>
                </a:solidFill>
                <a:latin typeface="Avenir Next Regular"/>
                <a:cs typeface="Avenir Next Regular"/>
              </a:rPr>
              <a:t>2018 </a:t>
            </a:r>
            <a:r>
              <a:rPr lang="en-US" sz="2200" dirty="0" err="1" smtClean="0">
                <a:solidFill>
                  <a:srgbClr val="130D4C"/>
                </a:solidFill>
                <a:latin typeface="Avenir Next Regular"/>
                <a:cs typeface="Avenir Next Regular"/>
              </a:rPr>
              <a:t>BXNet</a:t>
            </a:r>
            <a:r>
              <a:rPr lang="en-US" sz="2200" dirty="0" smtClean="0">
                <a:solidFill>
                  <a:srgbClr val="130D4C"/>
                </a:solidFill>
                <a:latin typeface="Avenir Next Regular"/>
                <a:cs typeface="Avenir Next Regular"/>
              </a:rPr>
              <a:t> Member Survey</a:t>
            </a:r>
            <a:endParaRPr lang="en-US" sz="2200" dirty="0">
              <a:solidFill>
                <a:srgbClr val="130D4C"/>
              </a:solidFill>
              <a:latin typeface="Avenir Next Regular"/>
              <a:cs typeface="Avenir Next Regular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9400" y="576421"/>
            <a:ext cx="18656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C7C8CA"/>
                </a:solidFill>
                <a:latin typeface="Avenir Next Regular"/>
                <a:cs typeface="Avenir Next Regular"/>
              </a:rPr>
              <a:t>Report &amp; Findings</a:t>
            </a:r>
            <a:endParaRPr lang="en-US" sz="1600" dirty="0">
              <a:solidFill>
                <a:srgbClr val="C7C8CA"/>
              </a:solidFill>
              <a:latin typeface="Avenir Next Regular"/>
              <a:cs typeface="Avenir Next Regular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90500" y="259834"/>
            <a:ext cx="0" cy="655141"/>
          </a:xfrm>
          <a:prstGeom prst="line">
            <a:avLst/>
          </a:prstGeom>
          <a:ln>
            <a:solidFill>
              <a:srgbClr val="130D4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445834" y="2939539"/>
            <a:ext cx="39215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venir Next Regular"/>
                <a:cs typeface="Avenir Next Regular"/>
              </a:rPr>
              <a:t>Part </a:t>
            </a:r>
            <a:r>
              <a:rPr lang="en-US" sz="3200" b="1" dirty="0" smtClean="0">
                <a:latin typeface="Avenir Next Regular"/>
                <a:cs typeface="Avenir Next Regular"/>
              </a:rPr>
              <a:t>B: Plan rooms</a:t>
            </a:r>
          </a:p>
        </p:txBody>
      </p:sp>
    </p:spTree>
    <p:extLst>
      <p:ext uri="{BB962C8B-B14F-4D97-AF65-F5344CB8AC3E}">
        <p14:creationId xmlns:p14="http://schemas.microsoft.com/office/powerpoint/2010/main" val="943452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XNet Logo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8934"/>
            <a:ext cx="1498600" cy="999066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1612900" y="6472208"/>
            <a:ext cx="7378700" cy="0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79400" y="145534"/>
            <a:ext cx="384271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rgbClr val="130D4C"/>
                </a:solidFill>
                <a:latin typeface="Avenir Next Regular"/>
                <a:cs typeface="Avenir Next Regular"/>
              </a:rPr>
              <a:t>2018 </a:t>
            </a:r>
            <a:r>
              <a:rPr lang="en-US" sz="2200" dirty="0" err="1" smtClean="0">
                <a:solidFill>
                  <a:srgbClr val="130D4C"/>
                </a:solidFill>
                <a:latin typeface="Avenir Next Regular"/>
                <a:cs typeface="Avenir Next Regular"/>
              </a:rPr>
              <a:t>BXNet</a:t>
            </a:r>
            <a:r>
              <a:rPr lang="en-US" sz="2200" dirty="0" smtClean="0">
                <a:solidFill>
                  <a:srgbClr val="130D4C"/>
                </a:solidFill>
                <a:latin typeface="Avenir Next Regular"/>
                <a:cs typeface="Avenir Next Regular"/>
              </a:rPr>
              <a:t> Member Survey</a:t>
            </a:r>
            <a:endParaRPr lang="en-US" sz="2200" dirty="0">
              <a:solidFill>
                <a:srgbClr val="130D4C"/>
              </a:solidFill>
              <a:latin typeface="Avenir Next Regular"/>
              <a:cs typeface="Avenir Next Regular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9400" y="576421"/>
            <a:ext cx="18656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C7C8CA"/>
                </a:solidFill>
                <a:latin typeface="Avenir Next Regular"/>
                <a:cs typeface="Avenir Next Regular"/>
              </a:rPr>
              <a:t>Report &amp; Findings</a:t>
            </a:r>
            <a:endParaRPr lang="en-US" sz="1600" dirty="0">
              <a:solidFill>
                <a:srgbClr val="C7C8CA"/>
              </a:solidFill>
              <a:latin typeface="Avenir Next Regular"/>
              <a:cs typeface="Avenir Next Regular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90500" y="259834"/>
            <a:ext cx="0" cy="655141"/>
          </a:xfrm>
          <a:prstGeom prst="line">
            <a:avLst/>
          </a:prstGeom>
          <a:ln>
            <a:solidFill>
              <a:srgbClr val="130D4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82800"/>
            <a:ext cx="9144000" cy="2672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252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XNet Logo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8934"/>
            <a:ext cx="1498600" cy="999066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1612900" y="6472208"/>
            <a:ext cx="7378700" cy="0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79400" y="145534"/>
            <a:ext cx="384271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rgbClr val="130D4C"/>
                </a:solidFill>
                <a:latin typeface="Avenir Next Regular"/>
                <a:cs typeface="Avenir Next Regular"/>
              </a:rPr>
              <a:t>2018 </a:t>
            </a:r>
            <a:r>
              <a:rPr lang="en-US" sz="2200" dirty="0" err="1" smtClean="0">
                <a:solidFill>
                  <a:srgbClr val="130D4C"/>
                </a:solidFill>
                <a:latin typeface="Avenir Next Regular"/>
                <a:cs typeface="Avenir Next Regular"/>
              </a:rPr>
              <a:t>BXNet</a:t>
            </a:r>
            <a:r>
              <a:rPr lang="en-US" sz="2200" dirty="0" smtClean="0">
                <a:solidFill>
                  <a:srgbClr val="130D4C"/>
                </a:solidFill>
                <a:latin typeface="Avenir Next Regular"/>
                <a:cs typeface="Avenir Next Regular"/>
              </a:rPr>
              <a:t> Member Survey</a:t>
            </a:r>
            <a:endParaRPr lang="en-US" sz="2200" dirty="0">
              <a:solidFill>
                <a:srgbClr val="130D4C"/>
              </a:solidFill>
              <a:latin typeface="Avenir Next Regular"/>
              <a:cs typeface="Avenir Next Regular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9400" y="576421"/>
            <a:ext cx="18656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C7C8CA"/>
                </a:solidFill>
                <a:latin typeface="Avenir Next Regular"/>
                <a:cs typeface="Avenir Next Regular"/>
              </a:rPr>
              <a:t>Report &amp; Findings</a:t>
            </a:r>
            <a:endParaRPr lang="en-US" sz="1600" dirty="0">
              <a:solidFill>
                <a:srgbClr val="C7C8CA"/>
              </a:solidFill>
              <a:latin typeface="Avenir Next Regular"/>
              <a:cs typeface="Avenir Next Regular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90500" y="259834"/>
            <a:ext cx="0" cy="655141"/>
          </a:xfrm>
          <a:prstGeom prst="line">
            <a:avLst/>
          </a:prstGeom>
          <a:ln>
            <a:solidFill>
              <a:srgbClr val="130D4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66900"/>
            <a:ext cx="9144000" cy="3104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485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XNet Logo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8934"/>
            <a:ext cx="1498600" cy="999066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1612900" y="6472208"/>
            <a:ext cx="7378700" cy="0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79400" y="145534"/>
            <a:ext cx="384271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rgbClr val="130D4C"/>
                </a:solidFill>
                <a:latin typeface="Avenir Next Regular"/>
                <a:cs typeface="Avenir Next Regular"/>
              </a:rPr>
              <a:t>2018 </a:t>
            </a:r>
            <a:r>
              <a:rPr lang="en-US" sz="2200" dirty="0" err="1" smtClean="0">
                <a:solidFill>
                  <a:srgbClr val="130D4C"/>
                </a:solidFill>
                <a:latin typeface="Avenir Next Regular"/>
                <a:cs typeface="Avenir Next Regular"/>
              </a:rPr>
              <a:t>BXNet</a:t>
            </a:r>
            <a:r>
              <a:rPr lang="en-US" sz="2200" dirty="0" smtClean="0">
                <a:solidFill>
                  <a:srgbClr val="130D4C"/>
                </a:solidFill>
                <a:latin typeface="Avenir Next Regular"/>
                <a:cs typeface="Avenir Next Regular"/>
              </a:rPr>
              <a:t> Member Survey</a:t>
            </a:r>
            <a:endParaRPr lang="en-US" sz="2200" dirty="0">
              <a:solidFill>
                <a:srgbClr val="130D4C"/>
              </a:solidFill>
              <a:latin typeface="Avenir Next Regular"/>
              <a:cs typeface="Avenir Next Regular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9400" y="576421"/>
            <a:ext cx="18656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C7C8CA"/>
                </a:solidFill>
                <a:latin typeface="Avenir Next Regular"/>
                <a:cs typeface="Avenir Next Regular"/>
              </a:rPr>
              <a:t>Report &amp; Findings</a:t>
            </a:r>
            <a:endParaRPr lang="en-US" sz="1600" dirty="0">
              <a:solidFill>
                <a:srgbClr val="C7C8CA"/>
              </a:solidFill>
              <a:latin typeface="Avenir Next Regular"/>
              <a:cs typeface="Avenir Next Regular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90500" y="259834"/>
            <a:ext cx="0" cy="655141"/>
          </a:xfrm>
          <a:prstGeom prst="line">
            <a:avLst/>
          </a:prstGeom>
          <a:ln>
            <a:solidFill>
              <a:srgbClr val="130D4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81200"/>
            <a:ext cx="9144000" cy="2879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39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XNet Logo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8934"/>
            <a:ext cx="1498600" cy="999066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1612900" y="6472208"/>
            <a:ext cx="7378700" cy="0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79400" y="145534"/>
            <a:ext cx="384271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rgbClr val="130D4C"/>
                </a:solidFill>
                <a:latin typeface="Avenir Next Regular"/>
                <a:cs typeface="Avenir Next Regular"/>
              </a:rPr>
              <a:t>2018 </a:t>
            </a:r>
            <a:r>
              <a:rPr lang="en-US" sz="2200" dirty="0" err="1" smtClean="0">
                <a:solidFill>
                  <a:srgbClr val="130D4C"/>
                </a:solidFill>
                <a:latin typeface="Avenir Next Regular"/>
                <a:cs typeface="Avenir Next Regular"/>
              </a:rPr>
              <a:t>BXNet</a:t>
            </a:r>
            <a:r>
              <a:rPr lang="en-US" sz="2200" dirty="0" smtClean="0">
                <a:solidFill>
                  <a:srgbClr val="130D4C"/>
                </a:solidFill>
                <a:latin typeface="Avenir Next Regular"/>
                <a:cs typeface="Avenir Next Regular"/>
              </a:rPr>
              <a:t> Member Survey</a:t>
            </a:r>
            <a:endParaRPr lang="en-US" sz="2200" dirty="0">
              <a:solidFill>
                <a:srgbClr val="130D4C"/>
              </a:solidFill>
              <a:latin typeface="Avenir Next Regular"/>
              <a:cs typeface="Avenir Next Regular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9400" y="576421"/>
            <a:ext cx="18656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C7C8CA"/>
                </a:solidFill>
                <a:latin typeface="Avenir Next Regular"/>
                <a:cs typeface="Avenir Next Regular"/>
              </a:rPr>
              <a:t>Report &amp; Findings</a:t>
            </a:r>
            <a:endParaRPr lang="en-US" sz="1600" dirty="0">
              <a:solidFill>
                <a:srgbClr val="C7C8CA"/>
              </a:solidFill>
              <a:latin typeface="Avenir Next Regular"/>
              <a:cs typeface="Avenir Next Regular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90500" y="259834"/>
            <a:ext cx="0" cy="655141"/>
          </a:xfrm>
          <a:prstGeom prst="line">
            <a:avLst/>
          </a:prstGeom>
          <a:ln>
            <a:solidFill>
              <a:srgbClr val="130D4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1229733"/>
            <a:ext cx="8586439" cy="4589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011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XNet Logo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8934"/>
            <a:ext cx="1498600" cy="999066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1612900" y="6472208"/>
            <a:ext cx="7378700" cy="0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79400" y="145534"/>
            <a:ext cx="384271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rgbClr val="130D4C"/>
                </a:solidFill>
                <a:latin typeface="Avenir Next Regular"/>
                <a:cs typeface="Avenir Next Regular"/>
              </a:rPr>
              <a:t>2018 </a:t>
            </a:r>
            <a:r>
              <a:rPr lang="en-US" sz="2200" dirty="0" err="1" smtClean="0">
                <a:solidFill>
                  <a:srgbClr val="130D4C"/>
                </a:solidFill>
                <a:latin typeface="Avenir Next Regular"/>
                <a:cs typeface="Avenir Next Regular"/>
              </a:rPr>
              <a:t>BXNet</a:t>
            </a:r>
            <a:r>
              <a:rPr lang="en-US" sz="2200" dirty="0" smtClean="0">
                <a:solidFill>
                  <a:srgbClr val="130D4C"/>
                </a:solidFill>
                <a:latin typeface="Avenir Next Regular"/>
                <a:cs typeface="Avenir Next Regular"/>
              </a:rPr>
              <a:t> Member Survey</a:t>
            </a:r>
            <a:endParaRPr lang="en-US" sz="2200" dirty="0">
              <a:solidFill>
                <a:srgbClr val="130D4C"/>
              </a:solidFill>
              <a:latin typeface="Avenir Next Regular"/>
              <a:cs typeface="Avenir Next Regular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9400" y="576421"/>
            <a:ext cx="18656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C7C8CA"/>
                </a:solidFill>
                <a:latin typeface="Avenir Next Regular"/>
                <a:cs typeface="Avenir Next Regular"/>
              </a:rPr>
              <a:t>Report &amp; Findings</a:t>
            </a:r>
            <a:endParaRPr lang="en-US" sz="1600" dirty="0">
              <a:solidFill>
                <a:srgbClr val="C7C8CA"/>
              </a:solidFill>
              <a:latin typeface="Avenir Next Regular"/>
              <a:cs typeface="Avenir Next Regular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90500" y="259834"/>
            <a:ext cx="0" cy="655141"/>
          </a:xfrm>
          <a:prstGeom prst="line">
            <a:avLst/>
          </a:prstGeom>
          <a:ln>
            <a:solidFill>
              <a:srgbClr val="130D4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145039" y="3231927"/>
            <a:ext cx="49878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venir Next Regular"/>
                <a:cs typeface="Avenir Next Regular"/>
              </a:rPr>
              <a:t>Part </a:t>
            </a:r>
            <a:r>
              <a:rPr lang="en-US" sz="3200" b="1" dirty="0" smtClean="0">
                <a:latin typeface="Avenir Next Regular"/>
                <a:cs typeface="Avenir Next Regular"/>
              </a:rPr>
              <a:t>C: Communications</a:t>
            </a:r>
            <a:endParaRPr lang="en-US" sz="3200" b="1" dirty="0">
              <a:latin typeface="Avenir Next Regular"/>
              <a:cs typeface="Avenir Next Regular"/>
            </a:endParaRPr>
          </a:p>
        </p:txBody>
      </p:sp>
    </p:spTree>
    <p:extLst>
      <p:ext uri="{BB962C8B-B14F-4D97-AF65-F5344CB8AC3E}">
        <p14:creationId xmlns:p14="http://schemas.microsoft.com/office/powerpoint/2010/main" val="86951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XNet Logo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8934"/>
            <a:ext cx="1498600" cy="999066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1612900" y="6472208"/>
            <a:ext cx="7378700" cy="0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79400" y="145534"/>
            <a:ext cx="384271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rgbClr val="130D4C"/>
                </a:solidFill>
                <a:latin typeface="Avenir Next Regular"/>
                <a:cs typeface="Avenir Next Regular"/>
              </a:rPr>
              <a:t>2018 </a:t>
            </a:r>
            <a:r>
              <a:rPr lang="en-US" sz="2200" dirty="0" err="1" smtClean="0">
                <a:solidFill>
                  <a:srgbClr val="130D4C"/>
                </a:solidFill>
                <a:latin typeface="Avenir Next Regular"/>
                <a:cs typeface="Avenir Next Regular"/>
              </a:rPr>
              <a:t>BXNet</a:t>
            </a:r>
            <a:r>
              <a:rPr lang="en-US" sz="2200" dirty="0" smtClean="0">
                <a:solidFill>
                  <a:srgbClr val="130D4C"/>
                </a:solidFill>
                <a:latin typeface="Avenir Next Regular"/>
                <a:cs typeface="Avenir Next Regular"/>
              </a:rPr>
              <a:t> Member Survey</a:t>
            </a:r>
            <a:endParaRPr lang="en-US" sz="2200" dirty="0">
              <a:solidFill>
                <a:srgbClr val="130D4C"/>
              </a:solidFill>
              <a:latin typeface="Avenir Next Regular"/>
              <a:cs typeface="Avenir Next Regular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9400" y="576421"/>
            <a:ext cx="18656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C7C8CA"/>
                </a:solidFill>
                <a:latin typeface="Avenir Next Regular"/>
                <a:cs typeface="Avenir Next Regular"/>
              </a:rPr>
              <a:t>Report &amp; Findings</a:t>
            </a:r>
            <a:endParaRPr lang="en-US" sz="1600" dirty="0">
              <a:solidFill>
                <a:srgbClr val="C7C8CA"/>
              </a:solidFill>
              <a:latin typeface="Avenir Next Regular"/>
              <a:cs typeface="Avenir Next Regular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90500" y="259834"/>
            <a:ext cx="0" cy="655141"/>
          </a:xfrm>
          <a:prstGeom prst="line">
            <a:avLst/>
          </a:prstGeom>
          <a:ln>
            <a:solidFill>
              <a:srgbClr val="130D4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1240936"/>
            <a:ext cx="8497229" cy="456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781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XNet Logo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8934"/>
            <a:ext cx="1498600" cy="999066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1612900" y="6472208"/>
            <a:ext cx="7378700" cy="0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79400" y="145534"/>
            <a:ext cx="384271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rgbClr val="130D4C"/>
                </a:solidFill>
                <a:latin typeface="Avenir Next Regular"/>
                <a:cs typeface="Avenir Next Regular"/>
              </a:rPr>
              <a:t>2018 </a:t>
            </a:r>
            <a:r>
              <a:rPr lang="en-US" sz="2200" dirty="0" err="1" smtClean="0">
                <a:solidFill>
                  <a:srgbClr val="130D4C"/>
                </a:solidFill>
                <a:latin typeface="Avenir Next Regular"/>
                <a:cs typeface="Avenir Next Regular"/>
              </a:rPr>
              <a:t>BXNet</a:t>
            </a:r>
            <a:r>
              <a:rPr lang="en-US" sz="2200" dirty="0" smtClean="0">
                <a:solidFill>
                  <a:srgbClr val="130D4C"/>
                </a:solidFill>
                <a:latin typeface="Avenir Next Regular"/>
                <a:cs typeface="Avenir Next Regular"/>
              </a:rPr>
              <a:t> Member Survey</a:t>
            </a:r>
            <a:endParaRPr lang="en-US" sz="2200" dirty="0">
              <a:solidFill>
                <a:srgbClr val="130D4C"/>
              </a:solidFill>
              <a:latin typeface="Avenir Next Regular"/>
              <a:cs typeface="Avenir Next Regular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9400" y="576421"/>
            <a:ext cx="18656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C7C8CA"/>
                </a:solidFill>
                <a:latin typeface="Avenir Next Regular"/>
                <a:cs typeface="Avenir Next Regular"/>
              </a:rPr>
              <a:t>Report &amp; Findings</a:t>
            </a:r>
            <a:endParaRPr lang="en-US" sz="1600" dirty="0">
              <a:solidFill>
                <a:srgbClr val="C7C8CA"/>
              </a:solidFill>
              <a:latin typeface="Avenir Next Regular"/>
              <a:cs typeface="Avenir Next Regular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90500" y="259834"/>
            <a:ext cx="0" cy="655141"/>
          </a:xfrm>
          <a:prstGeom prst="line">
            <a:avLst/>
          </a:prstGeom>
          <a:ln>
            <a:solidFill>
              <a:srgbClr val="130D4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40860"/>
            <a:ext cx="9144000" cy="2828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828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XNet Logo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8934"/>
            <a:ext cx="1498600" cy="999066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1612900" y="6472208"/>
            <a:ext cx="7378700" cy="0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79400" y="145534"/>
            <a:ext cx="451097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rgbClr val="130D4C"/>
                </a:solidFill>
                <a:latin typeface="Avenir Next Regular"/>
                <a:cs typeface="Avenir Next Regular"/>
              </a:rPr>
              <a:t>THANK YOU TO OUR SPONSORS</a:t>
            </a:r>
            <a:endParaRPr lang="en-US" sz="2200" dirty="0">
              <a:solidFill>
                <a:srgbClr val="130D4C"/>
              </a:solidFill>
              <a:latin typeface="Avenir Next Regular"/>
              <a:cs typeface="Avenir Next Regular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90500" y="259834"/>
            <a:ext cx="0" cy="655141"/>
          </a:xfrm>
          <a:prstGeom prst="line">
            <a:avLst/>
          </a:prstGeom>
          <a:ln>
            <a:solidFill>
              <a:srgbClr val="130D4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9297" y="767419"/>
            <a:ext cx="2083453" cy="94183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599" y="1931953"/>
            <a:ext cx="1183319" cy="118331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r="39715"/>
          <a:stretch/>
        </p:blipFill>
        <p:spPr>
          <a:xfrm>
            <a:off x="2648623" y="1979527"/>
            <a:ext cx="1868131" cy="87290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23726" y="1965667"/>
            <a:ext cx="1183981" cy="114451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14153" y="2099549"/>
            <a:ext cx="1607876" cy="78432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8"/>
          <a:srcRect l="12368" t="4538" r="78048" b="6127"/>
          <a:stretch/>
        </p:blipFill>
        <p:spPr>
          <a:xfrm>
            <a:off x="2724437" y="3488937"/>
            <a:ext cx="1028126" cy="88883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9300" y="3721936"/>
            <a:ext cx="1701935" cy="42284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/>
          <a:srcRect r="73611"/>
          <a:stretch/>
        </p:blipFill>
        <p:spPr>
          <a:xfrm>
            <a:off x="5795552" y="3452365"/>
            <a:ext cx="1015424" cy="96198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067534" y="3413933"/>
            <a:ext cx="1445687" cy="93083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170847" y="3367198"/>
            <a:ext cx="1251182" cy="102430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975" y="4557596"/>
            <a:ext cx="1890217" cy="75308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5758" y="4599907"/>
            <a:ext cx="1343097" cy="66846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3726" y="4446785"/>
            <a:ext cx="2543677" cy="97022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4478" y="5387424"/>
            <a:ext cx="2685754" cy="67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535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XNet Logo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8934"/>
            <a:ext cx="1498600" cy="999066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1612900" y="6472208"/>
            <a:ext cx="7378700" cy="0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79400" y="145534"/>
            <a:ext cx="384271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rgbClr val="130D4C"/>
                </a:solidFill>
                <a:latin typeface="Avenir Next Regular"/>
                <a:cs typeface="Avenir Next Regular"/>
              </a:rPr>
              <a:t>2018 </a:t>
            </a:r>
            <a:r>
              <a:rPr lang="en-US" sz="2200" dirty="0" err="1" smtClean="0">
                <a:solidFill>
                  <a:srgbClr val="130D4C"/>
                </a:solidFill>
                <a:latin typeface="Avenir Next Regular"/>
                <a:cs typeface="Avenir Next Regular"/>
              </a:rPr>
              <a:t>BXNet</a:t>
            </a:r>
            <a:r>
              <a:rPr lang="en-US" sz="2200" dirty="0" smtClean="0">
                <a:solidFill>
                  <a:srgbClr val="130D4C"/>
                </a:solidFill>
                <a:latin typeface="Avenir Next Regular"/>
                <a:cs typeface="Avenir Next Regular"/>
              </a:rPr>
              <a:t> Member Survey</a:t>
            </a:r>
            <a:endParaRPr lang="en-US" sz="2200" dirty="0">
              <a:solidFill>
                <a:srgbClr val="130D4C"/>
              </a:solidFill>
              <a:latin typeface="Avenir Next Regular"/>
              <a:cs typeface="Avenir Next Regular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9400" y="576421"/>
            <a:ext cx="18656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C7C8CA"/>
                </a:solidFill>
                <a:latin typeface="Avenir Next Regular"/>
                <a:cs typeface="Avenir Next Regular"/>
              </a:rPr>
              <a:t>Report &amp; Findings</a:t>
            </a:r>
            <a:endParaRPr lang="en-US" sz="1600" dirty="0">
              <a:solidFill>
                <a:srgbClr val="C7C8CA"/>
              </a:solidFill>
              <a:latin typeface="Avenir Next Regular"/>
              <a:cs typeface="Avenir Next Regular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90500" y="259834"/>
            <a:ext cx="0" cy="655141"/>
          </a:xfrm>
          <a:prstGeom prst="line">
            <a:avLst/>
          </a:prstGeom>
          <a:ln>
            <a:solidFill>
              <a:srgbClr val="130D4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4" r="3780"/>
          <a:stretch/>
        </p:blipFill>
        <p:spPr>
          <a:xfrm>
            <a:off x="81870" y="1584172"/>
            <a:ext cx="8909730" cy="3267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423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XNet Logo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8934"/>
            <a:ext cx="1498600" cy="999066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1612900" y="6472208"/>
            <a:ext cx="7378700" cy="0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79400" y="145534"/>
            <a:ext cx="384271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rgbClr val="130D4C"/>
                </a:solidFill>
                <a:latin typeface="Avenir Next Regular"/>
                <a:cs typeface="Avenir Next Regular"/>
              </a:rPr>
              <a:t>2018 </a:t>
            </a:r>
            <a:r>
              <a:rPr lang="en-US" sz="2200" dirty="0" err="1" smtClean="0">
                <a:solidFill>
                  <a:srgbClr val="130D4C"/>
                </a:solidFill>
                <a:latin typeface="Avenir Next Regular"/>
                <a:cs typeface="Avenir Next Regular"/>
              </a:rPr>
              <a:t>BXNet</a:t>
            </a:r>
            <a:r>
              <a:rPr lang="en-US" sz="2200" dirty="0" smtClean="0">
                <a:solidFill>
                  <a:srgbClr val="130D4C"/>
                </a:solidFill>
                <a:latin typeface="Avenir Next Regular"/>
                <a:cs typeface="Avenir Next Regular"/>
              </a:rPr>
              <a:t> Member Survey</a:t>
            </a:r>
            <a:endParaRPr lang="en-US" sz="2200" dirty="0">
              <a:solidFill>
                <a:srgbClr val="130D4C"/>
              </a:solidFill>
              <a:latin typeface="Avenir Next Regular"/>
              <a:cs typeface="Avenir Next Regular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9400" y="576421"/>
            <a:ext cx="18656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C7C8CA"/>
                </a:solidFill>
                <a:latin typeface="Avenir Next Regular"/>
                <a:cs typeface="Avenir Next Regular"/>
              </a:rPr>
              <a:t>Report &amp; Findings</a:t>
            </a:r>
            <a:endParaRPr lang="en-US" sz="1600" dirty="0">
              <a:solidFill>
                <a:srgbClr val="C7C8CA"/>
              </a:solidFill>
              <a:latin typeface="Avenir Next Regular"/>
              <a:cs typeface="Avenir Next Regular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90500" y="259834"/>
            <a:ext cx="0" cy="655141"/>
          </a:xfrm>
          <a:prstGeom prst="line">
            <a:avLst/>
          </a:prstGeom>
          <a:ln>
            <a:solidFill>
              <a:srgbClr val="130D4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59000"/>
            <a:ext cx="9144000" cy="251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207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XNet Logo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8934"/>
            <a:ext cx="1498600" cy="999066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1612900" y="6472208"/>
            <a:ext cx="7378700" cy="0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79400" y="145534"/>
            <a:ext cx="384271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rgbClr val="130D4C"/>
                </a:solidFill>
                <a:latin typeface="Avenir Next Regular"/>
                <a:cs typeface="Avenir Next Regular"/>
              </a:rPr>
              <a:t>2018 </a:t>
            </a:r>
            <a:r>
              <a:rPr lang="en-US" sz="2200" dirty="0" err="1" smtClean="0">
                <a:solidFill>
                  <a:srgbClr val="130D4C"/>
                </a:solidFill>
                <a:latin typeface="Avenir Next Regular"/>
                <a:cs typeface="Avenir Next Regular"/>
              </a:rPr>
              <a:t>BXNet</a:t>
            </a:r>
            <a:r>
              <a:rPr lang="en-US" sz="2200" dirty="0" smtClean="0">
                <a:solidFill>
                  <a:srgbClr val="130D4C"/>
                </a:solidFill>
                <a:latin typeface="Avenir Next Regular"/>
                <a:cs typeface="Avenir Next Regular"/>
              </a:rPr>
              <a:t> Member Survey</a:t>
            </a:r>
            <a:endParaRPr lang="en-US" sz="2200" dirty="0">
              <a:solidFill>
                <a:srgbClr val="130D4C"/>
              </a:solidFill>
              <a:latin typeface="Avenir Next Regular"/>
              <a:cs typeface="Avenir Next Regular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9400" y="576421"/>
            <a:ext cx="18656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C7C8CA"/>
                </a:solidFill>
                <a:latin typeface="Avenir Next Regular"/>
                <a:cs typeface="Avenir Next Regular"/>
              </a:rPr>
              <a:t>Report &amp; Findings</a:t>
            </a:r>
            <a:endParaRPr lang="en-US" sz="1600" dirty="0">
              <a:solidFill>
                <a:srgbClr val="C7C8CA"/>
              </a:solidFill>
              <a:latin typeface="Avenir Next Regular"/>
              <a:cs typeface="Avenir Next Regular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90500" y="259834"/>
            <a:ext cx="0" cy="655141"/>
          </a:xfrm>
          <a:prstGeom prst="line">
            <a:avLst/>
          </a:prstGeom>
          <a:ln>
            <a:solidFill>
              <a:srgbClr val="130D4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691449" y="3108816"/>
            <a:ext cx="35158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venir Next Regular"/>
                <a:cs typeface="Avenir Next Regular"/>
              </a:rPr>
              <a:t>Part </a:t>
            </a:r>
            <a:r>
              <a:rPr lang="en-US" sz="3200" b="1" dirty="0" smtClean="0">
                <a:latin typeface="Avenir Next Regular"/>
                <a:cs typeface="Avenir Next Regular"/>
              </a:rPr>
              <a:t>D: Programs</a:t>
            </a:r>
            <a:endParaRPr lang="en-US" sz="3200" b="1" dirty="0">
              <a:latin typeface="Avenir Next Regular"/>
              <a:cs typeface="Avenir Next Regular"/>
            </a:endParaRPr>
          </a:p>
        </p:txBody>
      </p:sp>
    </p:spTree>
    <p:extLst>
      <p:ext uri="{BB962C8B-B14F-4D97-AF65-F5344CB8AC3E}">
        <p14:creationId xmlns:p14="http://schemas.microsoft.com/office/powerpoint/2010/main" val="1385746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XNet Logo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8934"/>
            <a:ext cx="1498600" cy="999066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1612900" y="6472208"/>
            <a:ext cx="7378700" cy="0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79400" y="145534"/>
            <a:ext cx="384271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rgbClr val="130D4C"/>
                </a:solidFill>
                <a:latin typeface="Avenir Next Regular"/>
                <a:cs typeface="Avenir Next Regular"/>
              </a:rPr>
              <a:t>2018 </a:t>
            </a:r>
            <a:r>
              <a:rPr lang="en-US" sz="2200" dirty="0" err="1" smtClean="0">
                <a:solidFill>
                  <a:srgbClr val="130D4C"/>
                </a:solidFill>
                <a:latin typeface="Avenir Next Regular"/>
                <a:cs typeface="Avenir Next Regular"/>
              </a:rPr>
              <a:t>BXNet</a:t>
            </a:r>
            <a:r>
              <a:rPr lang="en-US" sz="2200" dirty="0" smtClean="0">
                <a:solidFill>
                  <a:srgbClr val="130D4C"/>
                </a:solidFill>
                <a:latin typeface="Avenir Next Regular"/>
                <a:cs typeface="Avenir Next Regular"/>
              </a:rPr>
              <a:t> Member Survey</a:t>
            </a:r>
            <a:endParaRPr lang="en-US" sz="2200" dirty="0">
              <a:solidFill>
                <a:srgbClr val="130D4C"/>
              </a:solidFill>
              <a:latin typeface="Avenir Next Regular"/>
              <a:cs typeface="Avenir Next Regular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9400" y="576421"/>
            <a:ext cx="18656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C7C8CA"/>
                </a:solidFill>
                <a:latin typeface="Avenir Next Regular"/>
                <a:cs typeface="Avenir Next Regular"/>
              </a:rPr>
              <a:t>Report &amp; Findings</a:t>
            </a:r>
            <a:endParaRPr lang="en-US" sz="1600" dirty="0">
              <a:solidFill>
                <a:srgbClr val="C7C8CA"/>
              </a:solidFill>
              <a:latin typeface="Avenir Next Regular"/>
              <a:cs typeface="Avenir Next Regular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90500" y="259834"/>
            <a:ext cx="0" cy="655141"/>
          </a:xfrm>
          <a:prstGeom prst="line">
            <a:avLst/>
          </a:prstGeom>
          <a:ln>
            <a:solidFill>
              <a:srgbClr val="130D4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834" y="1889002"/>
            <a:ext cx="2769850" cy="318745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0942" y="1845238"/>
            <a:ext cx="2691234" cy="3231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728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XNet Logo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8934"/>
            <a:ext cx="1498600" cy="999066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1612900" y="6472208"/>
            <a:ext cx="7378700" cy="0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79400" y="145534"/>
            <a:ext cx="384271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rgbClr val="130D4C"/>
                </a:solidFill>
                <a:latin typeface="Avenir Next Regular"/>
                <a:cs typeface="Avenir Next Regular"/>
              </a:rPr>
              <a:t>2018 </a:t>
            </a:r>
            <a:r>
              <a:rPr lang="en-US" sz="2200" dirty="0" err="1" smtClean="0">
                <a:solidFill>
                  <a:srgbClr val="130D4C"/>
                </a:solidFill>
                <a:latin typeface="Avenir Next Regular"/>
                <a:cs typeface="Avenir Next Regular"/>
              </a:rPr>
              <a:t>BXNet</a:t>
            </a:r>
            <a:r>
              <a:rPr lang="en-US" sz="2200" dirty="0" smtClean="0">
                <a:solidFill>
                  <a:srgbClr val="130D4C"/>
                </a:solidFill>
                <a:latin typeface="Avenir Next Regular"/>
                <a:cs typeface="Avenir Next Regular"/>
              </a:rPr>
              <a:t> Member Survey</a:t>
            </a:r>
            <a:endParaRPr lang="en-US" sz="2200" dirty="0">
              <a:solidFill>
                <a:srgbClr val="130D4C"/>
              </a:solidFill>
              <a:latin typeface="Avenir Next Regular"/>
              <a:cs typeface="Avenir Next Regular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9400" y="576421"/>
            <a:ext cx="18656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C7C8CA"/>
                </a:solidFill>
                <a:latin typeface="Avenir Next Regular"/>
                <a:cs typeface="Avenir Next Regular"/>
              </a:rPr>
              <a:t>Report &amp; Findings</a:t>
            </a:r>
            <a:endParaRPr lang="en-US" sz="1600" dirty="0">
              <a:solidFill>
                <a:srgbClr val="C7C8CA"/>
              </a:solidFill>
              <a:latin typeface="Avenir Next Regular"/>
              <a:cs typeface="Avenir Next Regular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90500" y="259834"/>
            <a:ext cx="0" cy="655141"/>
          </a:xfrm>
          <a:prstGeom prst="line">
            <a:avLst/>
          </a:prstGeom>
          <a:ln>
            <a:solidFill>
              <a:srgbClr val="130D4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212219" y="3062650"/>
            <a:ext cx="72817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venir Next Regular"/>
                <a:cs typeface="Avenir Next Regular"/>
              </a:rPr>
              <a:t>Part </a:t>
            </a:r>
            <a:r>
              <a:rPr lang="en-US" sz="3200" b="1" dirty="0" smtClean="0">
                <a:latin typeface="Avenir Next Regular"/>
                <a:cs typeface="Avenir Next Regular"/>
              </a:rPr>
              <a:t>E: Recruitment </a:t>
            </a:r>
            <a:r>
              <a:rPr lang="en-US" sz="3200" b="1" smtClean="0">
                <a:latin typeface="Avenir Next Regular"/>
                <a:cs typeface="Avenir Next Regular"/>
              </a:rPr>
              <a:t>and Retention</a:t>
            </a:r>
            <a:endParaRPr lang="en-US" sz="3200" b="1" dirty="0">
              <a:latin typeface="Avenir Next Regular"/>
              <a:cs typeface="Avenir Next Regular"/>
            </a:endParaRPr>
          </a:p>
        </p:txBody>
      </p:sp>
    </p:spTree>
    <p:extLst>
      <p:ext uri="{BB962C8B-B14F-4D97-AF65-F5344CB8AC3E}">
        <p14:creationId xmlns:p14="http://schemas.microsoft.com/office/powerpoint/2010/main" val="1118135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XNet Logo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8934"/>
            <a:ext cx="1498600" cy="999066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1612900" y="6472208"/>
            <a:ext cx="7378700" cy="0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79400" y="145534"/>
            <a:ext cx="384271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rgbClr val="130D4C"/>
                </a:solidFill>
                <a:latin typeface="Avenir Next Regular"/>
                <a:cs typeface="Avenir Next Regular"/>
              </a:rPr>
              <a:t>2018 </a:t>
            </a:r>
            <a:r>
              <a:rPr lang="en-US" sz="2200" dirty="0" err="1" smtClean="0">
                <a:solidFill>
                  <a:srgbClr val="130D4C"/>
                </a:solidFill>
                <a:latin typeface="Avenir Next Regular"/>
                <a:cs typeface="Avenir Next Regular"/>
              </a:rPr>
              <a:t>BXNet</a:t>
            </a:r>
            <a:r>
              <a:rPr lang="en-US" sz="2200" dirty="0" smtClean="0">
                <a:solidFill>
                  <a:srgbClr val="130D4C"/>
                </a:solidFill>
                <a:latin typeface="Avenir Next Regular"/>
                <a:cs typeface="Avenir Next Regular"/>
              </a:rPr>
              <a:t> Member Survey</a:t>
            </a:r>
            <a:endParaRPr lang="en-US" sz="2200" dirty="0">
              <a:solidFill>
                <a:srgbClr val="130D4C"/>
              </a:solidFill>
              <a:latin typeface="Avenir Next Regular"/>
              <a:cs typeface="Avenir Next Regular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9400" y="576421"/>
            <a:ext cx="18656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C7C8CA"/>
                </a:solidFill>
                <a:latin typeface="Avenir Next Regular"/>
                <a:cs typeface="Avenir Next Regular"/>
              </a:rPr>
              <a:t>Report &amp; Findings</a:t>
            </a:r>
            <a:endParaRPr lang="en-US" sz="1600" dirty="0">
              <a:solidFill>
                <a:srgbClr val="C7C8CA"/>
              </a:solidFill>
              <a:latin typeface="Avenir Next Regular"/>
              <a:cs typeface="Avenir Next Regular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90500" y="259834"/>
            <a:ext cx="0" cy="655141"/>
          </a:xfrm>
          <a:prstGeom prst="line">
            <a:avLst/>
          </a:prstGeom>
          <a:ln>
            <a:solidFill>
              <a:srgbClr val="130D4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94294"/>
            <a:ext cx="9144000" cy="398867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95350" y="1071074"/>
            <a:ext cx="7353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Avenir Next Regular"/>
                <a:cs typeface="Avenir Next Regular"/>
              </a:rPr>
              <a:t>Most effective recruitment initiatives</a:t>
            </a:r>
            <a:endParaRPr lang="en-US" b="1" dirty="0">
              <a:latin typeface="Avenir Next Regular"/>
              <a:cs typeface="Avenir Next Regular"/>
            </a:endParaRPr>
          </a:p>
        </p:txBody>
      </p:sp>
    </p:spTree>
    <p:extLst>
      <p:ext uri="{BB962C8B-B14F-4D97-AF65-F5344CB8AC3E}">
        <p14:creationId xmlns:p14="http://schemas.microsoft.com/office/powerpoint/2010/main" val="787492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XNet Logo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8934"/>
            <a:ext cx="1498600" cy="999066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1612900" y="6472208"/>
            <a:ext cx="7378700" cy="0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79400" y="145534"/>
            <a:ext cx="384271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rgbClr val="130D4C"/>
                </a:solidFill>
                <a:latin typeface="Avenir Next Regular"/>
                <a:cs typeface="Avenir Next Regular"/>
              </a:rPr>
              <a:t>2018 </a:t>
            </a:r>
            <a:r>
              <a:rPr lang="en-US" sz="2200" dirty="0" err="1" smtClean="0">
                <a:solidFill>
                  <a:srgbClr val="130D4C"/>
                </a:solidFill>
                <a:latin typeface="Avenir Next Regular"/>
                <a:cs typeface="Avenir Next Regular"/>
              </a:rPr>
              <a:t>BXNet</a:t>
            </a:r>
            <a:r>
              <a:rPr lang="en-US" sz="2200" dirty="0" smtClean="0">
                <a:solidFill>
                  <a:srgbClr val="130D4C"/>
                </a:solidFill>
                <a:latin typeface="Avenir Next Regular"/>
                <a:cs typeface="Avenir Next Regular"/>
              </a:rPr>
              <a:t> Member Survey</a:t>
            </a:r>
            <a:endParaRPr lang="en-US" sz="2200" dirty="0">
              <a:solidFill>
                <a:srgbClr val="130D4C"/>
              </a:solidFill>
              <a:latin typeface="Avenir Next Regular"/>
              <a:cs typeface="Avenir Next Regular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9400" y="576421"/>
            <a:ext cx="18656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C7C8CA"/>
                </a:solidFill>
                <a:latin typeface="Avenir Next Regular"/>
                <a:cs typeface="Avenir Next Regular"/>
              </a:rPr>
              <a:t>Report &amp; Findings</a:t>
            </a:r>
            <a:endParaRPr lang="en-US" sz="1600" dirty="0">
              <a:solidFill>
                <a:srgbClr val="C7C8CA"/>
              </a:solidFill>
              <a:latin typeface="Avenir Next Regular"/>
              <a:cs typeface="Avenir Next Regular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90500" y="259834"/>
            <a:ext cx="0" cy="655141"/>
          </a:xfrm>
          <a:prstGeom prst="line">
            <a:avLst/>
          </a:prstGeom>
          <a:ln>
            <a:solidFill>
              <a:srgbClr val="130D4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4" r="4024"/>
          <a:stretch/>
        </p:blipFill>
        <p:spPr>
          <a:xfrm>
            <a:off x="0" y="1717485"/>
            <a:ext cx="9053497" cy="3338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483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XNet Logo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8934"/>
            <a:ext cx="1498600" cy="999066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1612900" y="6472208"/>
            <a:ext cx="7378700" cy="0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79400" y="145534"/>
            <a:ext cx="384271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rgbClr val="130D4C"/>
                </a:solidFill>
                <a:latin typeface="Avenir Next Regular"/>
                <a:cs typeface="Avenir Next Regular"/>
              </a:rPr>
              <a:t>2018 </a:t>
            </a:r>
            <a:r>
              <a:rPr lang="en-US" sz="2200" dirty="0" err="1" smtClean="0">
                <a:solidFill>
                  <a:srgbClr val="130D4C"/>
                </a:solidFill>
                <a:latin typeface="Avenir Next Regular"/>
                <a:cs typeface="Avenir Next Regular"/>
              </a:rPr>
              <a:t>BXNet</a:t>
            </a:r>
            <a:r>
              <a:rPr lang="en-US" sz="2200" dirty="0" smtClean="0">
                <a:solidFill>
                  <a:srgbClr val="130D4C"/>
                </a:solidFill>
                <a:latin typeface="Avenir Next Regular"/>
                <a:cs typeface="Avenir Next Regular"/>
              </a:rPr>
              <a:t> Member Survey</a:t>
            </a:r>
            <a:endParaRPr lang="en-US" sz="2200" dirty="0">
              <a:solidFill>
                <a:srgbClr val="130D4C"/>
              </a:solidFill>
              <a:latin typeface="Avenir Next Regular"/>
              <a:cs typeface="Avenir Next Regular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9400" y="576421"/>
            <a:ext cx="18656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C7C8CA"/>
                </a:solidFill>
                <a:latin typeface="Avenir Next Regular"/>
                <a:cs typeface="Avenir Next Regular"/>
              </a:rPr>
              <a:t>Report &amp; Findings</a:t>
            </a:r>
            <a:endParaRPr lang="en-US" sz="1600" dirty="0">
              <a:solidFill>
                <a:srgbClr val="C7C8CA"/>
              </a:solidFill>
              <a:latin typeface="Avenir Next Regular"/>
              <a:cs typeface="Avenir Next Regular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90500" y="259834"/>
            <a:ext cx="0" cy="655141"/>
          </a:xfrm>
          <a:prstGeom prst="line">
            <a:avLst/>
          </a:prstGeom>
          <a:ln>
            <a:solidFill>
              <a:srgbClr val="130D4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81200"/>
            <a:ext cx="9144000" cy="287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542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XNet Logo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8934"/>
            <a:ext cx="1498600" cy="999066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1612900" y="6472208"/>
            <a:ext cx="7378700" cy="0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79400" y="145534"/>
            <a:ext cx="384271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rgbClr val="130D4C"/>
                </a:solidFill>
                <a:latin typeface="Avenir Next Regular"/>
                <a:cs typeface="Avenir Next Regular"/>
              </a:rPr>
              <a:t>2018 </a:t>
            </a:r>
            <a:r>
              <a:rPr lang="en-US" sz="2200" dirty="0" err="1" smtClean="0">
                <a:solidFill>
                  <a:srgbClr val="130D4C"/>
                </a:solidFill>
                <a:latin typeface="Avenir Next Regular"/>
                <a:cs typeface="Avenir Next Regular"/>
              </a:rPr>
              <a:t>BXNet</a:t>
            </a:r>
            <a:r>
              <a:rPr lang="en-US" sz="2200" dirty="0" smtClean="0">
                <a:solidFill>
                  <a:srgbClr val="130D4C"/>
                </a:solidFill>
                <a:latin typeface="Avenir Next Regular"/>
                <a:cs typeface="Avenir Next Regular"/>
              </a:rPr>
              <a:t> Member Survey</a:t>
            </a:r>
            <a:endParaRPr lang="en-US" sz="2200" dirty="0">
              <a:solidFill>
                <a:srgbClr val="130D4C"/>
              </a:solidFill>
              <a:latin typeface="Avenir Next Regular"/>
              <a:cs typeface="Avenir Next Regular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9400" y="576421"/>
            <a:ext cx="18656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C7C8CA"/>
                </a:solidFill>
                <a:latin typeface="Avenir Next Regular"/>
                <a:cs typeface="Avenir Next Regular"/>
              </a:rPr>
              <a:t>Report &amp; Findings</a:t>
            </a:r>
            <a:endParaRPr lang="en-US" sz="1600" dirty="0">
              <a:solidFill>
                <a:srgbClr val="C7C8CA"/>
              </a:solidFill>
              <a:latin typeface="Avenir Next Regular"/>
              <a:cs typeface="Avenir Next Regular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90500" y="259834"/>
            <a:ext cx="0" cy="655141"/>
          </a:xfrm>
          <a:prstGeom prst="line">
            <a:avLst/>
          </a:prstGeom>
          <a:ln>
            <a:solidFill>
              <a:srgbClr val="130D4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145039" y="3062650"/>
            <a:ext cx="50993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venir Next Regular"/>
                <a:cs typeface="Avenir Next Regular"/>
              </a:rPr>
              <a:t>Part </a:t>
            </a:r>
            <a:r>
              <a:rPr lang="en-US" sz="3200" b="1" dirty="0" smtClean="0">
                <a:latin typeface="Avenir Next Regular"/>
                <a:cs typeface="Avenir Next Regular"/>
              </a:rPr>
              <a:t>F</a:t>
            </a:r>
            <a:r>
              <a:rPr lang="en-US" sz="3200" b="1" smtClean="0">
                <a:latin typeface="Avenir Next Regular"/>
                <a:cs typeface="Avenir Next Regular"/>
              </a:rPr>
              <a:t>: Human Resources</a:t>
            </a:r>
            <a:endParaRPr lang="en-US" sz="3200" b="1" dirty="0">
              <a:latin typeface="Avenir Next Regular"/>
              <a:cs typeface="Avenir Next Regular"/>
            </a:endParaRPr>
          </a:p>
        </p:txBody>
      </p:sp>
    </p:spTree>
    <p:extLst>
      <p:ext uri="{BB962C8B-B14F-4D97-AF65-F5344CB8AC3E}">
        <p14:creationId xmlns:p14="http://schemas.microsoft.com/office/powerpoint/2010/main" val="914195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XNet Logo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8934"/>
            <a:ext cx="1498600" cy="999066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1612900" y="6472208"/>
            <a:ext cx="7378700" cy="0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79400" y="145534"/>
            <a:ext cx="384271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rgbClr val="130D4C"/>
                </a:solidFill>
                <a:latin typeface="Avenir Next Regular"/>
                <a:cs typeface="Avenir Next Regular"/>
              </a:rPr>
              <a:t>2018 </a:t>
            </a:r>
            <a:r>
              <a:rPr lang="en-US" sz="2200" dirty="0" err="1" smtClean="0">
                <a:solidFill>
                  <a:srgbClr val="130D4C"/>
                </a:solidFill>
                <a:latin typeface="Avenir Next Regular"/>
                <a:cs typeface="Avenir Next Regular"/>
              </a:rPr>
              <a:t>BXNet</a:t>
            </a:r>
            <a:r>
              <a:rPr lang="en-US" sz="2200" dirty="0" smtClean="0">
                <a:solidFill>
                  <a:srgbClr val="130D4C"/>
                </a:solidFill>
                <a:latin typeface="Avenir Next Regular"/>
                <a:cs typeface="Avenir Next Regular"/>
              </a:rPr>
              <a:t> Member Survey</a:t>
            </a:r>
            <a:endParaRPr lang="en-US" sz="2200" dirty="0">
              <a:solidFill>
                <a:srgbClr val="130D4C"/>
              </a:solidFill>
              <a:latin typeface="Avenir Next Regular"/>
              <a:cs typeface="Avenir Next Regular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9400" y="576421"/>
            <a:ext cx="18656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C7C8CA"/>
                </a:solidFill>
                <a:latin typeface="Avenir Next Regular"/>
                <a:cs typeface="Avenir Next Regular"/>
              </a:rPr>
              <a:t>Report &amp; Findings</a:t>
            </a:r>
            <a:endParaRPr lang="en-US" sz="1600" dirty="0">
              <a:solidFill>
                <a:srgbClr val="C7C8CA"/>
              </a:solidFill>
              <a:latin typeface="Avenir Next Regular"/>
              <a:cs typeface="Avenir Next Regular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90500" y="259834"/>
            <a:ext cx="0" cy="655141"/>
          </a:xfrm>
          <a:prstGeom prst="line">
            <a:avLst/>
          </a:prstGeom>
          <a:ln>
            <a:solidFill>
              <a:srgbClr val="130D4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3300"/>
            <a:ext cx="9144000" cy="4850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963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XNet Logo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8934"/>
            <a:ext cx="1498600" cy="999066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1612900" y="6472208"/>
            <a:ext cx="7378700" cy="0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79400" y="145534"/>
            <a:ext cx="384271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rgbClr val="130D4C"/>
                </a:solidFill>
                <a:latin typeface="Avenir Next Regular"/>
                <a:cs typeface="Avenir Next Regular"/>
              </a:rPr>
              <a:t>2018 </a:t>
            </a:r>
            <a:r>
              <a:rPr lang="en-US" sz="2200" dirty="0" err="1" smtClean="0">
                <a:solidFill>
                  <a:srgbClr val="130D4C"/>
                </a:solidFill>
                <a:latin typeface="Avenir Next Regular"/>
                <a:cs typeface="Avenir Next Regular"/>
              </a:rPr>
              <a:t>BXNet</a:t>
            </a:r>
            <a:r>
              <a:rPr lang="en-US" sz="2200" dirty="0" smtClean="0">
                <a:solidFill>
                  <a:srgbClr val="130D4C"/>
                </a:solidFill>
                <a:latin typeface="Avenir Next Regular"/>
                <a:cs typeface="Avenir Next Regular"/>
              </a:rPr>
              <a:t> Member Survey</a:t>
            </a:r>
            <a:endParaRPr lang="en-US" sz="2200" dirty="0">
              <a:solidFill>
                <a:srgbClr val="130D4C"/>
              </a:solidFill>
              <a:latin typeface="Avenir Next Regular"/>
              <a:cs typeface="Avenir Next Regular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9400" y="576421"/>
            <a:ext cx="18656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C7C8CA"/>
                </a:solidFill>
                <a:latin typeface="Avenir Next Regular"/>
                <a:cs typeface="Avenir Next Regular"/>
              </a:rPr>
              <a:t>Report &amp; Findings</a:t>
            </a:r>
            <a:endParaRPr lang="en-US" sz="1600" dirty="0">
              <a:solidFill>
                <a:srgbClr val="C7C8CA"/>
              </a:solidFill>
              <a:latin typeface="Avenir Next Regular"/>
              <a:cs typeface="Avenir Next Regular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90500" y="259834"/>
            <a:ext cx="0" cy="655141"/>
          </a:xfrm>
          <a:prstGeom prst="line">
            <a:avLst/>
          </a:prstGeom>
          <a:ln>
            <a:solidFill>
              <a:srgbClr val="130D4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003300" y="1509518"/>
            <a:ext cx="73533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venir Next Regular"/>
                <a:cs typeface="Avenir Next Regular"/>
              </a:rPr>
              <a:t>Bi-annual survey of our membership</a:t>
            </a:r>
          </a:p>
          <a:p>
            <a:endParaRPr lang="en-US" dirty="0">
              <a:latin typeface="Avenir Next Regular"/>
              <a:cs typeface="Avenir Next Regular"/>
            </a:endParaRPr>
          </a:p>
          <a:p>
            <a:r>
              <a:rPr lang="en-US" dirty="0" smtClean="0">
                <a:latin typeface="Avenir Next Regular"/>
                <a:cs typeface="Avenir Next Regular"/>
              </a:rPr>
              <a:t>Questions about: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>
                <a:latin typeface="Avenir Next Regular"/>
                <a:cs typeface="Avenir Next Regular"/>
              </a:rPr>
              <a:t>size and scope of operations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>
                <a:latin typeface="Avenir Next Regular"/>
                <a:cs typeface="Avenir Next Regular"/>
              </a:rPr>
              <a:t>plan room operations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>
                <a:latin typeface="Avenir Next Regular"/>
                <a:cs typeface="Avenir Next Regular"/>
              </a:rPr>
              <a:t>communications with members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>
                <a:latin typeface="Avenir Next Regular"/>
                <a:cs typeface="Avenir Next Regular"/>
              </a:rPr>
              <a:t>training, education and affinity programs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>
                <a:latin typeface="Avenir Next Regular"/>
                <a:cs typeface="Avenir Next Regular"/>
              </a:rPr>
              <a:t>strategies for recruiting and retaining members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>
                <a:latin typeface="Avenir Next Regular"/>
                <a:cs typeface="Avenir Next Regular"/>
              </a:rPr>
              <a:t>human resources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>
                <a:latin typeface="Avenir Next Regular"/>
                <a:cs typeface="Avenir Next Regular"/>
              </a:rPr>
              <a:t>executive compensation structures</a:t>
            </a:r>
          </a:p>
          <a:p>
            <a:endParaRPr lang="en-US" dirty="0">
              <a:latin typeface="Avenir Next Regular"/>
              <a:cs typeface="Avenir Next Regular"/>
            </a:endParaRPr>
          </a:p>
          <a:p>
            <a:r>
              <a:rPr lang="en-US" dirty="0" smtClean="0">
                <a:latin typeface="Avenir Next Regular"/>
                <a:cs typeface="Avenir Next Regular"/>
              </a:rPr>
              <a:t>More than half of our members responded </a:t>
            </a:r>
            <a:r>
              <a:rPr lang="en-US" smtClean="0">
                <a:latin typeface="Avenir Next Regular"/>
                <a:cs typeface="Avenir Next Regular"/>
              </a:rPr>
              <a:t>(</a:t>
            </a:r>
            <a:r>
              <a:rPr lang="en-US" smtClean="0">
                <a:latin typeface="Avenir Next Regular"/>
                <a:cs typeface="Avenir Next Regular"/>
              </a:rPr>
              <a:t>30/52)</a:t>
            </a:r>
            <a:endParaRPr lang="en-US" dirty="0" smtClean="0">
              <a:latin typeface="Avenir Next Regular"/>
              <a:cs typeface="Avenir Next Regular"/>
            </a:endParaRPr>
          </a:p>
        </p:txBody>
      </p:sp>
    </p:spTree>
    <p:extLst>
      <p:ext uri="{BB962C8B-B14F-4D97-AF65-F5344CB8AC3E}">
        <p14:creationId xmlns:p14="http://schemas.microsoft.com/office/powerpoint/2010/main" val="905824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XNet Logo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8934"/>
            <a:ext cx="1498600" cy="999066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1612900" y="6472208"/>
            <a:ext cx="7378700" cy="0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79400" y="145534"/>
            <a:ext cx="384271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rgbClr val="130D4C"/>
                </a:solidFill>
                <a:latin typeface="Avenir Next Regular"/>
                <a:cs typeface="Avenir Next Regular"/>
              </a:rPr>
              <a:t>2018 </a:t>
            </a:r>
            <a:r>
              <a:rPr lang="en-US" sz="2200" dirty="0" err="1" smtClean="0">
                <a:solidFill>
                  <a:srgbClr val="130D4C"/>
                </a:solidFill>
                <a:latin typeface="Avenir Next Regular"/>
                <a:cs typeface="Avenir Next Regular"/>
              </a:rPr>
              <a:t>BXNet</a:t>
            </a:r>
            <a:r>
              <a:rPr lang="en-US" sz="2200" dirty="0" smtClean="0">
                <a:solidFill>
                  <a:srgbClr val="130D4C"/>
                </a:solidFill>
                <a:latin typeface="Avenir Next Regular"/>
                <a:cs typeface="Avenir Next Regular"/>
              </a:rPr>
              <a:t> Member Survey</a:t>
            </a:r>
            <a:endParaRPr lang="en-US" sz="2200" dirty="0">
              <a:solidFill>
                <a:srgbClr val="130D4C"/>
              </a:solidFill>
              <a:latin typeface="Avenir Next Regular"/>
              <a:cs typeface="Avenir Next Regular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9400" y="576421"/>
            <a:ext cx="18656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C7C8CA"/>
                </a:solidFill>
                <a:latin typeface="Avenir Next Regular"/>
                <a:cs typeface="Avenir Next Regular"/>
              </a:rPr>
              <a:t>Report &amp; Findings</a:t>
            </a:r>
            <a:endParaRPr lang="en-US" sz="1600" dirty="0">
              <a:solidFill>
                <a:srgbClr val="C7C8CA"/>
              </a:solidFill>
              <a:latin typeface="Avenir Next Regular"/>
              <a:cs typeface="Avenir Next Regular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90500" y="259834"/>
            <a:ext cx="0" cy="655141"/>
          </a:xfrm>
          <a:prstGeom prst="line">
            <a:avLst/>
          </a:prstGeom>
          <a:ln>
            <a:solidFill>
              <a:srgbClr val="130D4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76"/>
          <a:stretch/>
        </p:blipFill>
        <p:spPr>
          <a:xfrm>
            <a:off x="89210" y="1412473"/>
            <a:ext cx="9054790" cy="3948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394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XNet Logo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8934"/>
            <a:ext cx="1498600" cy="999066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1612900" y="6472208"/>
            <a:ext cx="7378700" cy="0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79400" y="145534"/>
            <a:ext cx="384271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rgbClr val="130D4C"/>
                </a:solidFill>
                <a:latin typeface="Avenir Next Regular"/>
                <a:cs typeface="Avenir Next Regular"/>
              </a:rPr>
              <a:t>2018 </a:t>
            </a:r>
            <a:r>
              <a:rPr lang="en-US" sz="2200" dirty="0" err="1" smtClean="0">
                <a:solidFill>
                  <a:srgbClr val="130D4C"/>
                </a:solidFill>
                <a:latin typeface="Avenir Next Regular"/>
                <a:cs typeface="Avenir Next Regular"/>
              </a:rPr>
              <a:t>BXNet</a:t>
            </a:r>
            <a:r>
              <a:rPr lang="en-US" sz="2200" dirty="0" smtClean="0">
                <a:solidFill>
                  <a:srgbClr val="130D4C"/>
                </a:solidFill>
                <a:latin typeface="Avenir Next Regular"/>
                <a:cs typeface="Avenir Next Regular"/>
              </a:rPr>
              <a:t> Member Survey</a:t>
            </a:r>
            <a:endParaRPr lang="en-US" sz="2200" dirty="0">
              <a:solidFill>
                <a:srgbClr val="130D4C"/>
              </a:solidFill>
              <a:latin typeface="Avenir Next Regular"/>
              <a:cs typeface="Avenir Next Regular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9400" y="576421"/>
            <a:ext cx="18656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C7C8CA"/>
                </a:solidFill>
                <a:latin typeface="Avenir Next Regular"/>
                <a:cs typeface="Avenir Next Regular"/>
              </a:rPr>
              <a:t>Report &amp; Findings</a:t>
            </a:r>
            <a:endParaRPr lang="en-US" sz="1600" dirty="0">
              <a:solidFill>
                <a:srgbClr val="C7C8CA"/>
              </a:solidFill>
              <a:latin typeface="Avenir Next Regular"/>
              <a:cs typeface="Avenir Next Regular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90500" y="259834"/>
            <a:ext cx="0" cy="655141"/>
          </a:xfrm>
          <a:prstGeom prst="line">
            <a:avLst/>
          </a:prstGeom>
          <a:ln>
            <a:solidFill>
              <a:srgbClr val="130D4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315844" y="3062650"/>
            <a:ext cx="69026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venir Next Regular"/>
                <a:cs typeface="Avenir Next Regular"/>
              </a:rPr>
              <a:t>Part </a:t>
            </a:r>
            <a:r>
              <a:rPr lang="en-US" sz="3200" b="1" dirty="0" smtClean="0">
                <a:latin typeface="Avenir Next Regular"/>
                <a:cs typeface="Avenir Next Regular"/>
              </a:rPr>
              <a:t>G: </a:t>
            </a:r>
            <a:r>
              <a:rPr lang="en-US" sz="3200" b="1" smtClean="0">
                <a:latin typeface="Avenir Next Regular"/>
                <a:cs typeface="Avenir Next Regular"/>
              </a:rPr>
              <a:t>Executive Compensation</a:t>
            </a:r>
            <a:endParaRPr lang="en-US" sz="3200" b="1" dirty="0">
              <a:latin typeface="Avenir Next Regular"/>
              <a:cs typeface="Avenir Next Regular"/>
            </a:endParaRPr>
          </a:p>
        </p:txBody>
      </p:sp>
    </p:spTree>
    <p:extLst>
      <p:ext uri="{BB962C8B-B14F-4D97-AF65-F5344CB8AC3E}">
        <p14:creationId xmlns:p14="http://schemas.microsoft.com/office/powerpoint/2010/main" val="2015507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XNet Logo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8934"/>
            <a:ext cx="1498600" cy="999066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1612900" y="6472208"/>
            <a:ext cx="7378700" cy="0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79400" y="145534"/>
            <a:ext cx="384271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rgbClr val="130D4C"/>
                </a:solidFill>
                <a:latin typeface="Avenir Next Regular"/>
                <a:cs typeface="Avenir Next Regular"/>
              </a:rPr>
              <a:t>2018 </a:t>
            </a:r>
            <a:r>
              <a:rPr lang="en-US" sz="2200" dirty="0" err="1" smtClean="0">
                <a:solidFill>
                  <a:srgbClr val="130D4C"/>
                </a:solidFill>
                <a:latin typeface="Avenir Next Regular"/>
                <a:cs typeface="Avenir Next Regular"/>
              </a:rPr>
              <a:t>BXNet</a:t>
            </a:r>
            <a:r>
              <a:rPr lang="en-US" sz="2200" dirty="0" smtClean="0">
                <a:solidFill>
                  <a:srgbClr val="130D4C"/>
                </a:solidFill>
                <a:latin typeface="Avenir Next Regular"/>
                <a:cs typeface="Avenir Next Regular"/>
              </a:rPr>
              <a:t> Member Survey</a:t>
            </a:r>
            <a:endParaRPr lang="en-US" sz="2200" dirty="0">
              <a:solidFill>
                <a:srgbClr val="130D4C"/>
              </a:solidFill>
              <a:latin typeface="Avenir Next Regular"/>
              <a:cs typeface="Avenir Next Regular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9400" y="576421"/>
            <a:ext cx="18656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C7C8CA"/>
                </a:solidFill>
                <a:latin typeface="Avenir Next Regular"/>
                <a:cs typeface="Avenir Next Regular"/>
              </a:rPr>
              <a:t>Report &amp; Findings</a:t>
            </a:r>
            <a:endParaRPr lang="en-US" sz="1600" dirty="0">
              <a:solidFill>
                <a:srgbClr val="C7C8CA"/>
              </a:solidFill>
              <a:latin typeface="Avenir Next Regular"/>
              <a:cs typeface="Avenir Next Regular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90500" y="259834"/>
            <a:ext cx="0" cy="655141"/>
          </a:xfrm>
          <a:prstGeom prst="line">
            <a:avLst/>
          </a:prstGeom>
          <a:ln>
            <a:solidFill>
              <a:srgbClr val="130D4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" r="6463"/>
          <a:stretch/>
        </p:blipFill>
        <p:spPr>
          <a:xfrm>
            <a:off x="190500" y="1716121"/>
            <a:ext cx="8727683" cy="300311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2119" y="4156494"/>
            <a:ext cx="1406225" cy="173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058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XNet Logo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8934"/>
            <a:ext cx="1498600" cy="999066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1612900" y="6472208"/>
            <a:ext cx="7378700" cy="0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79400" y="145534"/>
            <a:ext cx="384271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rgbClr val="130D4C"/>
                </a:solidFill>
                <a:latin typeface="Avenir Next Regular"/>
                <a:cs typeface="Avenir Next Regular"/>
              </a:rPr>
              <a:t>2018 </a:t>
            </a:r>
            <a:r>
              <a:rPr lang="en-US" sz="2200" dirty="0" err="1" smtClean="0">
                <a:solidFill>
                  <a:srgbClr val="130D4C"/>
                </a:solidFill>
                <a:latin typeface="Avenir Next Regular"/>
                <a:cs typeface="Avenir Next Regular"/>
              </a:rPr>
              <a:t>BXNet</a:t>
            </a:r>
            <a:r>
              <a:rPr lang="en-US" sz="2200" dirty="0" smtClean="0">
                <a:solidFill>
                  <a:srgbClr val="130D4C"/>
                </a:solidFill>
                <a:latin typeface="Avenir Next Regular"/>
                <a:cs typeface="Avenir Next Regular"/>
              </a:rPr>
              <a:t> Member Survey</a:t>
            </a:r>
            <a:endParaRPr lang="en-US" sz="2200" dirty="0">
              <a:solidFill>
                <a:srgbClr val="130D4C"/>
              </a:solidFill>
              <a:latin typeface="Avenir Next Regular"/>
              <a:cs typeface="Avenir Next Regular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9400" y="576421"/>
            <a:ext cx="18656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C7C8CA"/>
                </a:solidFill>
                <a:latin typeface="Avenir Next Regular"/>
                <a:cs typeface="Avenir Next Regular"/>
              </a:rPr>
              <a:t>Report &amp; Findings</a:t>
            </a:r>
            <a:endParaRPr lang="en-US" sz="1600" dirty="0">
              <a:solidFill>
                <a:srgbClr val="C7C8CA"/>
              </a:solidFill>
              <a:latin typeface="Avenir Next Regular"/>
              <a:cs typeface="Avenir Next Regular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90500" y="259834"/>
            <a:ext cx="0" cy="655141"/>
          </a:xfrm>
          <a:prstGeom prst="line">
            <a:avLst/>
          </a:prstGeom>
          <a:ln>
            <a:solidFill>
              <a:srgbClr val="130D4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97" y="1376031"/>
            <a:ext cx="7637656" cy="4635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37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XNet Logo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8934"/>
            <a:ext cx="1498600" cy="999066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1612900" y="6472208"/>
            <a:ext cx="7378700" cy="0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79400" y="145534"/>
            <a:ext cx="384271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rgbClr val="130D4C"/>
                </a:solidFill>
                <a:latin typeface="Avenir Next Regular"/>
                <a:cs typeface="Avenir Next Regular"/>
              </a:rPr>
              <a:t>2018 </a:t>
            </a:r>
            <a:r>
              <a:rPr lang="en-US" sz="2200" dirty="0" err="1" smtClean="0">
                <a:solidFill>
                  <a:srgbClr val="130D4C"/>
                </a:solidFill>
                <a:latin typeface="Avenir Next Regular"/>
                <a:cs typeface="Avenir Next Regular"/>
              </a:rPr>
              <a:t>BXNet</a:t>
            </a:r>
            <a:r>
              <a:rPr lang="en-US" sz="2200" dirty="0" smtClean="0">
                <a:solidFill>
                  <a:srgbClr val="130D4C"/>
                </a:solidFill>
                <a:latin typeface="Avenir Next Regular"/>
                <a:cs typeface="Avenir Next Regular"/>
              </a:rPr>
              <a:t> Member Survey</a:t>
            </a:r>
            <a:endParaRPr lang="en-US" sz="2200" dirty="0">
              <a:solidFill>
                <a:srgbClr val="130D4C"/>
              </a:solidFill>
              <a:latin typeface="Avenir Next Regular"/>
              <a:cs typeface="Avenir Next Regular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9400" y="576421"/>
            <a:ext cx="18656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C7C8CA"/>
                </a:solidFill>
                <a:latin typeface="Avenir Next Regular"/>
                <a:cs typeface="Avenir Next Regular"/>
              </a:rPr>
              <a:t>Report &amp; Findings</a:t>
            </a:r>
            <a:endParaRPr lang="en-US" sz="1600" dirty="0">
              <a:solidFill>
                <a:srgbClr val="C7C8CA"/>
              </a:solidFill>
              <a:latin typeface="Avenir Next Regular"/>
              <a:cs typeface="Avenir Next Regular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90500" y="259834"/>
            <a:ext cx="0" cy="655141"/>
          </a:xfrm>
          <a:prstGeom prst="line">
            <a:avLst/>
          </a:prstGeom>
          <a:ln>
            <a:solidFill>
              <a:srgbClr val="130D4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212219" y="2925290"/>
            <a:ext cx="65234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venir Next Regular"/>
                <a:cs typeface="Avenir Next Regular"/>
              </a:rPr>
              <a:t>Part A: Organizational Structure</a:t>
            </a:r>
          </a:p>
        </p:txBody>
      </p:sp>
    </p:spTree>
    <p:extLst>
      <p:ext uri="{BB962C8B-B14F-4D97-AF65-F5344CB8AC3E}">
        <p14:creationId xmlns:p14="http://schemas.microsoft.com/office/powerpoint/2010/main" val="1287573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XNet Logo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8934"/>
            <a:ext cx="1498600" cy="999066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1612900" y="6472208"/>
            <a:ext cx="7378700" cy="0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79400" y="145534"/>
            <a:ext cx="384271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rgbClr val="130D4C"/>
                </a:solidFill>
                <a:latin typeface="Avenir Next Regular"/>
                <a:cs typeface="Avenir Next Regular"/>
              </a:rPr>
              <a:t>2018 </a:t>
            </a:r>
            <a:r>
              <a:rPr lang="en-US" sz="2200" dirty="0" err="1" smtClean="0">
                <a:solidFill>
                  <a:srgbClr val="130D4C"/>
                </a:solidFill>
                <a:latin typeface="Avenir Next Regular"/>
                <a:cs typeface="Avenir Next Regular"/>
              </a:rPr>
              <a:t>BXNet</a:t>
            </a:r>
            <a:r>
              <a:rPr lang="en-US" sz="2200" dirty="0" smtClean="0">
                <a:solidFill>
                  <a:srgbClr val="130D4C"/>
                </a:solidFill>
                <a:latin typeface="Avenir Next Regular"/>
                <a:cs typeface="Avenir Next Regular"/>
              </a:rPr>
              <a:t> Member Survey</a:t>
            </a:r>
            <a:endParaRPr lang="en-US" sz="2200" dirty="0">
              <a:solidFill>
                <a:srgbClr val="130D4C"/>
              </a:solidFill>
              <a:latin typeface="Avenir Next Regular"/>
              <a:cs typeface="Avenir Next Regular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9400" y="576421"/>
            <a:ext cx="18656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C7C8CA"/>
                </a:solidFill>
                <a:latin typeface="Avenir Next Regular"/>
                <a:cs typeface="Avenir Next Regular"/>
              </a:rPr>
              <a:t>Report &amp; Findings</a:t>
            </a:r>
            <a:endParaRPr lang="en-US" sz="1600" dirty="0">
              <a:solidFill>
                <a:srgbClr val="C7C8CA"/>
              </a:solidFill>
              <a:latin typeface="Avenir Next Regular"/>
              <a:cs typeface="Avenir Next Regular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90500" y="259834"/>
            <a:ext cx="0" cy="655141"/>
          </a:xfrm>
          <a:prstGeom prst="line">
            <a:avLst/>
          </a:prstGeom>
          <a:ln>
            <a:solidFill>
              <a:srgbClr val="130D4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00" y="2091554"/>
            <a:ext cx="8186682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188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XNet Logo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8934"/>
            <a:ext cx="1498600" cy="999066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1612900" y="6472208"/>
            <a:ext cx="7378700" cy="0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79400" y="145534"/>
            <a:ext cx="384271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rgbClr val="130D4C"/>
                </a:solidFill>
                <a:latin typeface="Avenir Next Regular"/>
                <a:cs typeface="Avenir Next Regular"/>
              </a:rPr>
              <a:t>2018 </a:t>
            </a:r>
            <a:r>
              <a:rPr lang="en-US" sz="2200" dirty="0" err="1" smtClean="0">
                <a:solidFill>
                  <a:srgbClr val="130D4C"/>
                </a:solidFill>
                <a:latin typeface="Avenir Next Regular"/>
                <a:cs typeface="Avenir Next Regular"/>
              </a:rPr>
              <a:t>BXNet</a:t>
            </a:r>
            <a:r>
              <a:rPr lang="en-US" sz="2200" dirty="0" smtClean="0">
                <a:solidFill>
                  <a:srgbClr val="130D4C"/>
                </a:solidFill>
                <a:latin typeface="Avenir Next Regular"/>
                <a:cs typeface="Avenir Next Regular"/>
              </a:rPr>
              <a:t> Member Survey</a:t>
            </a:r>
            <a:endParaRPr lang="en-US" sz="2200" dirty="0">
              <a:solidFill>
                <a:srgbClr val="130D4C"/>
              </a:solidFill>
              <a:latin typeface="Avenir Next Regular"/>
              <a:cs typeface="Avenir Next Regular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9400" y="576421"/>
            <a:ext cx="18656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C7C8CA"/>
                </a:solidFill>
                <a:latin typeface="Avenir Next Regular"/>
                <a:cs typeface="Avenir Next Regular"/>
              </a:rPr>
              <a:t>Report &amp; Findings</a:t>
            </a:r>
            <a:endParaRPr lang="en-US" sz="1600" dirty="0">
              <a:solidFill>
                <a:srgbClr val="C7C8CA"/>
              </a:solidFill>
              <a:latin typeface="Avenir Next Regular"/>
              <a:cs typeface="Avenir Next Regular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90500" y="259834"/>
            <a:ext cx="0" cy="655141"/>
          </a:xfrm>
          <a:prstGeom prst="line">
            <a:avLst/>
          </a:prstGeom>
          <a:ln>
            <a:solidFill>
              <a:srgbClr val="130D4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00" y="1429480"/>
            <a:ext cx="8508199" cy="3576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050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XNet Logo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8934"/>
            <a:ext cx="1498600" cy="999066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1612900" y="6472208"/>
            <a:ext cx="7378700" cy="0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79400" y="145534"/>
            <a:ext cx="384271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rgbClr val="130D4C"/>
                </a:solidFill>
                <a:latin typeface="Avenir Next Regular"/>
                <a:cs typeface="Avenir Next Regular"/>
              </a:rPr>
              <a:t>2018 </a:t>
            </a:r>
            <a:r>
              <a:rPr lang="en-US" sz="2200" dirty="0" err="1" smtClean="0">
                <a:solidFill>
                  <a:srgbClr val="130D4C"/>
                </a:solidFill>
                <a:latin typeface="Avenir Next Regular"/>
                <a:cs typeface="Avenir Next Regular"/>
              </a:rPr>
              <a:t>BXNet</a:t>
            </a:r>
            <a:r>
              <a:rPr lang="en-US" sz="2200" dirty="0" smtClean="0">
                <a:solidFill>
                  <a:srgbClr val="130D4C"/>
                </a:solidFill>
                <a:latin typeface="Avenir Next Regular"/>
                <a:cs typeface="Avenir Next Regular"/>
              </a:rPr>
              <a:t> Member Survey</a:t>
            </a:r>
            <a:endParaRPr lang="en-US" sz="2200" dirty="0">
              <a:solidFill>
                <a:srgbClr val="130D4C"/>
              </a:solidFill>
              <a:latin typeface="Avenir Next Regular"/>
              <a:cs typeface="Avenir Next Regular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9400" y="576421"/>
            <a:ext cx="18656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C7C8CA"/>
                </a:solidFill>
                <a:latin typeface="Avenir Next Regular"/>
                <a:cs typeface="Avenir Next Regular"/>
              </a:rPr>
              <a:t>Report &amp; Findings</a:t>
            </a:r>
            <a:endParaRPr lang="en-US" sz="1600" dirty="0">
              <a:solidFill>
                <a:srgbClr val="C7C8CA"/>
              </a:solidFill>
              <a:latin typeface="Avenir Next Regular"/>
              <a:cs typeface="Avenir Next Regular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90500" y="259834"/>
            <a:ext cx="0" cy="655141"/>
          </a:xfrm>
          <a:prstGeom prst="line">
            <a:avLst/>
          </a:prstGeom>
          <a:ln>
            <a:solidFill>
              <a:srgbClr val="130D4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5862"/>
            <a:ext cx="9144000" cy="4006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8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XNet Logo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8934"/>
            <a:ext cx="1498600" cy="999066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1612900" y="6472208"/>
            <a:ext cx="7378700" cy="0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79400" y="145534"/>
            <a:ext cx="384271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rgbClr val="130D4C"/>
                </a:solidFill>
                <a:latin typeface="Avenir Next Regular"/>
                <a:cs typeface="Avenir Next Regular"/>
              </a:rPr>
              <a:t>2018 </a:t>
            </a:r>
            <a:r>
              <a:rPr lang="en-US" sz="2200" dirty="0" err="1" smtClean="0">
                <a:solidFill>
                  <a:srgbClr val="130D4C"/>
                </a:solidFill>
                <a:latin typeface="Avenir Next Regular"/>
                <a:cs typeface="Avenir Next Regular"/>
              </a:rPr>
              <a:t>BXNet</a:t>
            </a:r>
            <a:r>
              <a:rPr lang="en-US" sz="2200" dirty="0" smtClean="0">
                <a:solidFill>
                  <a:srgbClr val="130D4C"/>
                </a:solidFill>
                <a:latin typeface="Avenir Next Regular"/>
                <a:cs typeface="Avenir Next Regular"/>
              </a:rPr>
              <a:t> Member Survey</a:t>
            </a:r>
            <a:endParaRPr lang="en-US" sz="2200" dirty="0">
              <a:solidFill>
                <a:srgbClr val="130D4C"/>
              </a:solidFill>
              <a:latin typeface="Avenir Next Regular"/>
              <a:cs typeface="Avenir Next Regular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9400" y="576421"/>
            <a:ext cx="18656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C7C8CA"/>
                </a:solidFill>
                <a:latin typeface="Avenir Next Regular"/>
                <a:cs typeface="Avenir Next Regular"/>
              </a:rPr>
              <a:t>Report &amp; Findings</a:t>
            </a:r>
            <a:endParaRPr lang="en-US" sz="1600" dirty="0">
              <a:solidFill>
                <a:srgbClr val="C7C8CA"/>
              </a:solidFill>
              <a:latin typeface="Avenir Next Regular"/>
              <a:cs typeface="Avenir Next Regular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90500" y="259834"/>
            <a:ext cx="0" cy="655141"/>
          </a:xfrm>
          <a:prstGeom prst="line">
            <a:avLst/>
          </a:prstGeom>
          <a:ln>
            <a:solidFill>
              <a:srgbClr val="130D4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862057" y="1562272"/>
            <a:ext cx="7353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venir Next Regular"/>
                <a:cs typeface="Avenir Next Regular"/>
              </a:rPr>
              <a:t>Top three revenue sources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3" r="3537"/>
          <a:stretch/>
        </p:blipFill>
        <p:spPr>
          <a:xfrm>
            <a:off x="85815" y="2084979"/>
            <a:ext cx="8905785" cy="2788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499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XNet Logo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8934"/>
            <a:ext cx="1498600" cy="999066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1612900" y="6472208"/>
            <a:ext cx="7378700" cy="0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79400" y="145534"/>
            <a:ext cx="384271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rgbClr val="130D4C"/>
                </a:solidFill>
                <a:latin typeface="Avenir Next Regular"/>
                <a:cs typeface="Avenir Next Regular"/>
              </a:rPr>
              <a:t>2018 </a:t>
            </a:r>
            <a:r>
              <a:rPr lang="en-US" sz="2200" dirty="0" err="1" smtClean="0">
                <a:solidFill>
                  <a:srgbClr val="130D4C"/>
                </a:solidFill>
                <a:latin typeface="Avenir Next Regular"/>
                <a:cs typeface="Avenir Next Regular"/>
              </a:rPr>
              <a:t>BXNet</a:t>
            </a:r>
            <a:r>
              <a:rPr lang="en-US" sz="2200" dirty="0" smtClean="0">
                <a:solidFill>
                  <a:srgbClr val="130D4C"/>
                </a:solidFill>
                <a:latin typeface="Avenir Next Regular"/>
                <a:cs typeface="Avenir Next Regular"/>
              </a:rPr>
              <a:t> Member Survey</a:t>
            </a:r>
            <a:endParaRPr lang="en-US" sz="2200" dirty="0">
              <a:solidFill>
                <a:srgbClr val="130D4C"/>
              </a:solidFill>
              <a:latin typeface="Avenir Next Regular"/>
              <a:cs typeface="Avenir Next Regular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9400" y="576421"/>
            <a:ext cx="18656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C7C8CA"/>
                </a:solidFill>
                <a:latin typeface="Avenir Next Regular"/>
                <a:cs typeface="Avenir Next Regular"/>
              </a:rPr>
              <a:t>Report &amp; Findings</a:t>
            </a:r>
            <a:endParaRPr lang="en-US" sz="1600" dirty="0">
              <a:solidFill>
                <a:srgbClr val="C7C8CA"/>
              </a:solidFill>
              <a:latin typeface="Avenir Next Regular"/>
              <a:cs typeface="Avenir Next Regular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90500" y="259834"/>
            <a:ext cx="0" cy="655141"/>
          </a:xfrm>
          <a:prstGeom prst="line">
            <a:avLst/>
          </a:prstGeom>
          <a:ln>
            <a:solidFill>
              <a:srgbClr val="130D4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3" r="1666"/>
          <a:stretch/>
        </p:blipFill>
        <p:spPr>
          <a:xfrm>
            <a:off x="190500" y="2384921"/>
            <a:ext cx="8913541" cy="1665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360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Capital">
  <a:themeElements>
    <a:clrScheme name="Capital">
      <a:dk1>
        <a:srgbClr val="000000"/>
      </a:dk1>
      <a:lt1>
        <a:srgbClr val="FFFFFF"/>
      </a:lt1>
      <a:dk2>
        <a:srgbClr val="6F6D5D"/>
      </a:dk2>
      <a:lt2>
        <a:srgbClr val="7C8F97"/>
      </a:lt2>
      <a:accent1>
        <a:srgbClr val="4B5A60"/>
      </a:accent1>
      <a:accent2>
        <a:srgbClr val="9C5238"/>
      </a:accent2>
      <a:accent3>
        <a:srgbClr val="504539"/>
      </a:accent3>
      <a:accent4>
        <a:srgbClr val="C1AD79"/>
      </a:accent4>
      <a:accent5>
        <a:srgbClr val="667559"/>
      </a:accent5>
      <a:accent6>
        <a:srgbClr val="BAD6AD"/>
      </a:accent6>
      <a:hlink>
        <a:srgbClr val="524A82"/>
      </a:hlink>
      <a:folHlink>
        <a:srgbClr val="8F9954"/>
      </a:folHlink>
    </a:clrScheme>
    <a:fontScheme name="Capital">
      <a:majorFont>
        <a:latin typeface="Calisto MT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Capital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atMod val="150000"/>
                <a:lumMod val="50000"/>
              </a:schemeClr>
              <a:schemeClr val="phClr">
                <a:satMod val="300000"/>
                <a:lumMod val="125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atMod val="135000"/>
                <a:lumMod val="80000"/>
              </a:schemeClr>
              <a:schemeClr val="phClr">
                <a:satMod val="250000"/>
                <a:lumMod val="15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>
              <a:shade val="90000"/>
            </a:schemeClr>
          </a:solidFill>
          <a:prstDash val="solid"/>
        </a:ln>
        <a:ln w="44450" cap="flat" cmpd="sng" algn="ctr">
          <a:solidFill>
            <a:schemeClr val="phClr">
              <a:shade val="85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sx="101000" sy="101000" algn="ctr" rotWithShape="0">
              <a:srgbClr val="000000">
                <a:alpha val="40000"/>
              </a:srgbClr>
            </a:outerShdw>
          </a:effectLst>
          <a:scene3d>
            <a:camera prst="perspectiveFront" fov="3000000"/>
            <a:lightRig rig="threePt" dir="tl"/>
          </a:scene3d>
          <a:sp3d>
            <a:bevelT w="0" h="0"/>
          </a:sp3d>
        </a:effectStyle>
        <a:effectStyle>
          <a:effectLst>
            <a:innerShdw blurRad="190500">
              <a:srgbClr val="000000">
                <a:alpha val="50000"/>
              </a:srgbClr>
            </a:innerShdw>
          </a:effectLst>
          <a:scene3d>
            <a:camera prst="perspectiveFront" fov="4800000"/>
            <a:lightRig rig="twoPt" dir="t">
              <a:rot lat="0" lon="0" rev="4800000"/>
            </a:lightRig>
          </a:scene3d>
          <a:sp3d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3">
            <a:duotone>
              <a:schemeClr val="phClr">
                <a:satMod val="150000"/>
                <a:lumMod val="50000"/>
              </a:schemeClr>
              <a:schemeClr val="phClr">
                <a:satMod val="400000"/>
                <a:lumMod val="16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Capital.thmx</Template>
  <TotalTime>477</TotalTime>
  <Words>962</Words>
  <Application>Microsoft Macintosh PowerPoint</Application>
  <PresentationFormat>On-screen Show (4:3)</PresentationFormat>
  <Paragraphs>212</Paragraphs>
  <Slides>33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9" baseType="lpstr">
      <vt:lpstr>Arial</vt:lpstr>
      <vt:lpstr>Avenir Next Regular</vt:lpstr>
      <vt:lpstr>Brush Script MT</vt:lpstr>
      <vt:lpstr>Calibri</vt:lpstr>
      <vt:lpstr>Calisto MT</vt:lpstr>
      <vt:lpstr>Capital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15.0034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Angela Tristram</dc:creator>
  <cp:lastModifiedBy>James Raiswell</cp:lastModifiedBy>
  <cp:revision>49</cp:revision>
  <dcterms:created xsi:type="dcterms:W3CDTF">2019-01-30T02:06:03Z</dcterms:created>
  <dcterms:modified xsi:type="dcterms:W3CDTF">2019-02-14T15:12:12Z</dcterms:modified>
</cp:coreProperties>
</file>