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47" autoAdjust="0"/>
  </p:normalViewPr>
  <p:slideViewPr>
    <p:cSldViewPr snapToGrid="0" snapToObjects="1">
      <p:cViewPr varScale="1">
        <p:scale>
          <a:sx n="102" d="100"/>
          <a:sy n="102" d="100"/>
        </p:scale>
        <p:origin x="-648" y="-112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4.svg"/><Relationship Id="rId5" Type="http://schemas.openxmlformats.org/officeDocument/2006/relationships/image" Target="../media/image19.png"/><Relationship Id="rId6" Type="http://schemas.openxmlformats.org/officeDocument/2006/relationships/image" Target="../media/image26.svg"/><Relationship Id="rId7" Type="http://schemas.openxmlformats.org/officeDocument/2006/relationships/image" Target="../media/image20.png"/><Relationship Id="rId8" Type="http://schemas.openxmlformats.org/officeDocument/2006/relationships/image" Target="../media/image28.svg"/><Relationship Id="rId1" Type="http://schemas.openxmlformats.org/officeDocument/2006/relationships/image" Target="../media/image17.png"/><Relationship Id="rId2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4.svg"/><Relationship Id="rId5" Type="http://schemas.openxmlformats.org/officeDocument/2006/relationships/image" Target="../media/image19.png"/><Relationship Id="rId6" Type="http://schemas.openxmlformats.org/officeDocument/2006/relationships/image" Target="../media/image26.svg"/><Relationship Id="rId7" Type="http://schemas.openxmlformats.org/officeDocument/2006/relationships/image" Target="../media/image20.png"/><Relationship Id="rId8" Type="http://schemas.openxmlformats.org/officeDocument/2006/relationships/image" Target="../media/image28.svg"/><Relationship Id="rId1" Type="http://schemas.openxmlformats.org/officeDocument/2006/relationships/image" Target="../media/image17.png"/><Relationship Id="rId2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21736-9074-4929-93BE-B05A8814AB1C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BDAF4FD-2186-4A15-9F11-63102E1F8DF0}">
      <dgm:prSet/>
      <dgm:spPr/>
      <dgm:t>
        <a:bodyPr/>
        <a:lstStyle/>
        <a:p>
          <a:pPr>
            <a:defRPr b="1"/>
          </a:pPr>
          <a:r>
            <a:rPr lang="en-US" dirty="0" smtClean="0"/>
            <a:t>Subscribe </a:t>
          </a:r>
          <a:r>
            <a:rPr lang="en-US" dirty="0"/>
            <a:t>to AZBEX to: </a:t>
          </a:r>
        </a:p>
      </dgm:t>
    </dgm:pt>
    <dgm:pt modelId="{1E78712D-5E2D-4285-BD8B-9CFF3DF8F815}" type="parTrans" cxnId="{A6F3B15C-990E-4C71-844C-96A4C23F3432}">
      <dgm:prSet/>
      <dgm:spPr/>
      <dgm:t>
        <a:bodyPr/>
        <a:lstStyle/>
        <a:p>
          <a:endParaRPr lang="en-US"/>
        </a:p>
      </dgm:t>
    </dgm:pt>
    <dgm:pt modelId="{4A53E7C7-B56B-4434-B118-7C7CE83C60FB}" type="sibTrans" cxnId="{A6F3B15C-990E-4C71-844C-96A4C23F3432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40D69D7B-E29B-420F-9012-06313AB51288}">
      <dgm:prSet/>
      <dgm:spPr/>
      <dgm:t>
        <a:bodyPr/>
        <a:lstStyle/>
        <a:p>
          <a:r>
            <a:rPr lang="en-US"/>
            <a:t>Find pre-bid</a:t>
          </a:r>
        </a:p>
      </dgm:t>
    </dgm:pt>
    <dgm:pt modelId="{C6128CC4-6BB5-4C6B-921F-640C180C4758}" type="parTrans" cxnId="{FEB39A3E-0BCF-4B7F-8D85-EE05652E0AE9}">
      <dgm:prSet/>
      <dgm:spPr/>
      <dgm:t>
        <a:bodyPr/>
        <a:lstStyle/>
        <a:p>
          <a:endParaRPr lang="en-US"/>
        </a:p>
      </dgm:t>
    </dgm:pt>
    <dgm:pt modelId="{72F202FB-B7E7-40E6-9AB5-CD1F85F1CE6C}" type="sibTrans" cxnId="{FEB39A3E-0BCF-4B7F-8D85-EE05652E0AE9}">
      <dgm:prSet/>
      <dgm:spPr/>
      <dgm:t>
        <a:bodyPr/>
        <a:lstStyle/>
        <a:p>
          <a:endParaRPr lang="en-US"/>
        </a:p>
      </dgm:t>
    </dgm:pt>
    <dgm:pt modelId="{1D165C9C-7D04-4F9F-A3CD-E03BE5F25B66}">
      <dgm:prSet/>
      <dgm:spPr/>
      <dgm:t>
        <a:bodyPr/>
        <a:lstStyle/>
        <a:p>
          <a:r>
            <a:rPr lang="en-US"/>
            <a:t>Keep your sales teams busy</a:t>
          </a:r>
        </a:p>
      </dgm:t>
    </dgm:pt>
    <dgm:pt modelId="{41767E11-C17B-4E83-82CA-6FD342934F2F}" type="parTrans" cxnId="{9CE367AA-21BA-4455-94F5-EFFD633308B3}">
      <dgm:prSet/>
      <dgm:spPr/>
      <dgm:t>
        <a:bodyPr/>
        <a:lstStyle/>
        <a:p>
          <a:endParaRPr lang="en-US"/>
        </a:p>
      </dgm:t>
    </dgm:pt>
    <dgm:pt modelId="{FF65E5FC-6B4E-4171-98E3-5D9922E3BEB3}" type="sibTrans" cxnId="{9CE367AA-21BA-4455-94F5-EFFD633308B3}">
      <dgm:prSet/>
      <dgm:spPr/>
      <dgm:t>
        <a:bodyPr/>
        <a:lstStyle/>
        <a:p>
          <a:endParaRPr lang="en-US"/>
        </a:p>
      </dgm:t>
    </dgm:pt>
    <dgm:pt modelId="{F934B9B7-FC79-4DB3-A271-3A734B21B6FD}">
      <dgm:prSet/>
      <dgm:spPr/>
      <dgm:t>
        <a:bodyPr/>
        <a:lstStyle/>
        <a:p>
          <a:r>
            <a:rPr lang="en-US" dirty="0"/>
            <a:t>Find active bids</a:t>
          </a:r>
        </a:p>
      </dgm:t>
    </dgm:pt>
    <dgm:pt modelId="{21E09916-16DB-49AD-A1B9-F72390CEB3BF}" type="parTrans" cxnId="{3E75662E-E6F0-4E78-A05C-440217FB181B}">
      <dgm:prSet/>
      <dgm:spPr/>
      <dgm:t>
        <a:bodyPr/>
        <a:lstStyle/>
        <a:p>
          <a:endParaRPr lang="en-US"/>
        </a:p>
      </dgm:t>
    </dgm:pt>
    <dgm:pt modelId="{68B4DCB3-C116-44CE-8020-645D2A02F200}" type="sibTrans" cxnId="{3E75662E-E6F0-4E78-A05C-440217FB181B}">
      <dgm:prSet/>
      <dgm:spPr/>
      <dgm:t>
        <a:bodyPr/>
        <a:lstStyle/>
        <a:p>
          <a:endParaRPr lang="en-US"/>
        </a:p>
      </dgm:t>
    </dgm:pt>
    <dgm:pt modelId="{EC1B9B49-9BEE-41CB-A1CC-4E212CEAB005}">
      <dgm:prSet/>
      <dgm:spPr/>
      <dgm:t>
        <a:bodyPr/>
        <a:lstStyle/>
        <a:p>
          <a:pPr>
            <a:defRPr b="1"/>
          </a:pPr>
          <a:r>
            <a:rPr lang="en-US" dirty="0" smtClean="0"/>
            <a:t>Doing </a:t>
          </a:r>
          <a:r>
            <a:rPr lang="en-US" dirty="0"/>
            <a:t>so will help you:</a:t>
          </a:r>
        </a:p>
      </dgm:t>
    </dgm:pt>
    <dgm:pt modelId="{312A0209-44FD-4D1E-812B-C407BBC2B541}" type="parTrans" cxnId="{F3A14D0C-725B-4292-832D-7E767FA71DEC}">
      <dgm:prSet/>
      <dgm:spPr/>
      <dgm:t>
        <a:bodyPr/>
        <a:lstStyle/>
        <a:p>
          <a:endParaRPr lang="en-US"/>
        </a:p>
      </dgm:t>
    </dgm:pt>
    <dgm:pt modelId="{BF2FAAEA-A2C8-4FA3-AF74-F9933D73247A}" type="sibTrans" cxnId="{F3A14D0C-725B-4292-832D-7E767FA71DEC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1536A967-2F56-4232-B43D-E90C562F6CB3}">
      <dgm:prSet/>
      <dgm:spPr/>
      <dgm:t>
        <a:bodyPr/>
        <a:lstStyle/>
        <a:p>
          <a:r>
            <a:rPr lang="en-US"/>
            <a:t>Get ahead of opportunities</a:t>
          </a:r>
        </a:p>
      </dgm:t>
    </dgm:pt>
    <dgm:pt modelId="{FA2D53BC-98C9-4A3E-882B-0B9897EC124E}" type="parTrans" cxnId="{9BAA5D3A-9787-4D88-A6BD-8CC1DD02EBFB}">
      <dgm:prSet/>
      <dgm:spPr/>
      <dgm:t>
        <a:bodyPr/>
        <a:lstStyle/>
        <a:p>
          <a:endParaRPr lang="en-US"/>
        </a:p>
      </dgm:t>
    </dgm:pt>
    <dgm:pt modelId="{C05A53CC-F7BD-490D-8E31-D5F45C3D0E3E}" type="sibTrans" cxnId="{9BAA5D3A-9787-4D88-A6BD-8CC1DD02EBFB}">
      <dgm:prSet/>
      <dgm:spPr/>
      <dgm:t>
        <a:bodyPr/>
        <a:lstStyle/>
        <a:p>
          <a:endParaRPr lang="en-US"/>
        </a:p>
      </dgm:t>
    </dgm:pt>
    <dgm:pt modelId="{9EE42C53-1B89-4B9C-863A-7A22F89B1809}">
      <dgm:prSet/>
      <dgm:spPr/>
      <dgm:t>
        <a:bodyPr/>
        <a:lstStyle/>
        <a:p>
          <a:r>
            <a:rPr lang="en-US"/>
            <a:t>Find new target clients</a:t>
          </a:r>
        </a:p>
      </dgm:t>
    </dgm:pt>
    <dgm:pt modelId="{97A53D72-19B0-48A7-8B01-89282CE5F334}" type="parTrans" cxnId="{12311B00-B604-45FC-9C6D-92D516307F27}">
      <dgm:prSet/>
      <dgm:spPr/>
      <dgm:t>
        <a:bodyPr/>
        <a:lstStyle/>
        <a:p>
          <a:endParaRPr lang="en-US"/>
        </a:p>
      </dgm:t>
    </dgm:pt>
    <dgm:pt modelId="{E5BFA554-5919-4A3C-9808-6B2A3E5B8FF9}" type="sibTrans" cxnId="{12311B00-B604-45FC-9C6D-92D516307F27}">
      <dgm:prSet/>
      <dgm:spPr/>
      <dgm:t>
        <a:bodyPr/>
        <a:lstStyle/>
        <a:p>
          <a:endParaRPr lang="en-US"/>
        </a:p>
      </dgm:t>
    </dgm:pt>
    <dgm:pt modelId="{FDC3A395-DFBC-4950-AAB6-20928F855A5C}">
      <dgm:prSet/>
      <dgm:spPr/>
      <dgm:t>
        <a:bodyPr/>
        <a:lstStyle/>
        <a:p>
          <a:r>
            <a:rPr lang="en-US"/>
            <a:t>Save time</a:t>
          </a:r>
        </a:p>
      </dgm:t>
    </dgm:pt>
    <dgm:pt modelId="{5A0EC5AC-DE4F-4217-8065-AA1B516E4406}" type="parTrans" cxnId="{7F145AB2-9C7D-41C3-9ACC-A5F53545C7F9}">
      <dgm:prSet/>
      <dgm:spPr/>
      <dgm:t>
        <a:bodyPr/>
        <a:lstStyle/>
        <a:p>
          <a:endParaRPr lang="en-US"/>
        </a:p>
      </dgm:t>
    </dgm:pt>
    <dgm:pt modelId="{BF1791AD-6975-41AB-BA65-330C0F9CD597}" type="sibTrans" cxnId="{7F145AB2-9C7D-41C3-9ACC-A5F53545C7F9}">
      <dgm:prSet/>
      <dgm:spPr/>
      <dgm:t>
        <a:bodyPr/>
        <a:lstStyle/>
        <a:p>
          <a:endParaRPr lang="en-US"/>
        </a:p>
      </dgm:t>
    </dgm:pt>
    <dgm:pt modelId="{0451C4E4-B19B-439D-9DCD-A8880C18C8D4}">
      <dgm:prSet/>
      <dgm:spPr/>
      <dgm:t>
        <a:bodyPr/>
        <a:lstStyle/>
        <a:p>
          <a:pPr>
            <a:defRPr b="1"/>
          </a:pPr>
          <a:r>
            <a:rPr lang="en-US" dirty="0" smtClean="0"/>
            <a:t>Call </a:t>
          </a:r>
          <a:r>
            <a:rPr lang="en-US" dirty="0"/>
            <a:t>to action – </a:t>
          </a:r>
        </a:p>
        <a:p>
          <a:pPr>
            <a:defRPr b="1"/>
          </a:pPr>
          <a:r>
            <a:rPr lang="en-US" b="0" dirty="0" smtClean="0"/>
            <a:t>Email </a:t>
          </a:r>
          <a:r>
            <a:rPr lang="en-US" b="0" dirty="0" err="1" smtClean="0"/>
            <a:t>Corwyn</a:t>
          </a:r>
          <a:r>
            <a:rPr lang="en-US" b="0" dirty="0" smtClean="0"/>
            <a:t> </a:t>
          </a:r>
          <a:r>
            <a:rPr lang="en-US" b="0" dirty="0"/>
            <a:t>Geiger to find out more.</a:t>
          </a:r>
        </a:p>
      </dgm:t>
    </dgm:pt>
    <dgm:pt modelId="{6063C458-11FE-4343-AEE4-4A56C0E31BC8}" type="parTrans" cxnId="{5A297CC5-2B77-4CAD-A314-3CD42BF237B3}">
      <dgm:prSet/>
      <dgm:spPr/>
      <dgm:t>
        <a:bodyPr/>
        <a:lstStyle/>
        <a:p>
          <a:endParaRPr lang="en-US"/>
        </a:p>
      </dgm:t>
    </dgm:pt>
    <dgm:pt modelId="{635147DE-B202-4F7F-B315-015B2ADEBF63}" type="sibTrans" cxnId="{5A297CC5-2B77-4CAD-A314-3CD42BF237B3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4C8EE14F-84CA-46D8-8F9C-2C265A043658}" type="pres">
      <dgm:prSet presAssocID="{33721736-9074-4929-93BE-B05A8814AB1C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F826A5-75DE-4E70-889F-E21545236CFA}" type="pres">
      <dgm:prSet presAssocID="{7BDAF4FD-2186-4A15-9F11-63102E1F8DF0}" presName="compositeNode" presStyleCnt="0">
        <dgm:presLayoutVars>
          <dgm:bulletEnabled val="1"/>
        </dgm:presLayoutVars>
      </dgm:prSet>
      <dgm:spPr/>
    </dgm:pt>
    <dgm:pt modelId="{01B7D44D-1B69-4DD3-A4EF-285F0B27A09F}" type="pres">
      <dgm:prSet presAssocID="{7BDAF4FD-2186-4A15-9F11-63102E1F8DF0}" presName="bgRect" presStyleLbl="alignNode1" presStyleIdx="0" presStyleCnt="3"/>
      <dgm:spPr/>
      <dgm:t>
        <a:bodyPr/>
        <a:lstStyle/>
        <a:p>
          <a:endParaRPr lang="en-US"/>
        </a:p>
      </dgm:t>
    </dgm:pt>
    <dgm:pt modelId="{8CBCA2D0-9D7A-4BD9-B3C8-37329F03AC40}" type="pres">
      <dgm:prSet presAssocID="{4A53E7C7-B56B-4434-B118-7C7CE83C60FB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8F288-3A28-4D00-935F-7D2DC2680D35}" type="pres">
      <dgm:prSet presAssocID="{7BDAF4FD-2186-4A15-9F11-63102E1F8DF0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8F79D-1B70-479D-B7D8-5014DB334BE7}" type="pres">
      <dgm:prSet presAssocID="{4A53E7C7-B56B-4434-B118-7C7CE83C60FB}" presName="sibTrans" presStyleCnt="0"/>
      <dgm:spPr/>
    </dgm:pt>
    <dgm:pt modelId="{483EF7A6-CCC1-4B00-A92B-508228A3163B}" type="pres">
      <dgm:prSet presAssocID="{EC1B9B49-9BEE-41CB-A1CC-4E212CEAB005}" presName="compositeNode" presStyleCnt="0">
        <dgm:presLayoutVars>
          <dgm:bulletEnabled val="1"/>
        </dgm:presLayoutVars>
      </dgm:prSet>
      <dgm:spPr/>
    </dgm:pt>
    <dgm:pt modelId="{B3C9C1D5-FD84-4E31-9DF4-479AA4A61C5E}" type="pres">
      <dgm:prSet presAssocID="{EC1B9B49-9BEE-41CB-A1CC-4E212CEAB005}" presName="bgRect" presStyleLbl="alignNode1" presStyleIdx="1" presStyleCnt="3"/>
      <dgm:spPr/>
      <dgm:t>
        <a:bodyPr/>
        <a:lstStyle/>
        <a:p>
          <a:endParaRPr lang="en-US"/>
        </a:p>
      </dgm:t>
    </dgm:pt>
    <dgm:pt modelId="{C26A5063-A299-4CD4-B485-5BDA43456B8B}" type="pres">
      <dgm:prSet presAssocID="{BF2FAAEA-A2C8-4FA3-AF74-F9933D73247A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356C4-F85F-4303-A829-2E245C17B188}" type="pres">
      <dgm:prSet presAssocID="{EC1B9B49-9BEE-41CB-A1CC-4E212CEAB005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2E223-CC7B-4C9E-A053-9E6F185387FF}" type="pres">
      <dgm:prSet presAssocID="{BF2FAAEA-A2C8-4FA3-AF74-F9933D73247A}" presName="sibTrans" presStyleCnt="0"/>
      <dgm:spPr/>
    </dgm:pt>
    <dgm:pt modelId="{A7D2987B-50D6-4D27-8E2A-A68700104B01}" type="pres">
      <dgm:prSet presAssocID="{0451C4E4-B19B-439D-9DCD-A8880C18C8D4}" presName="compositeNode" presStyleCnt="0">
        <dgm:presLayoutVars>
          <dgm:bulletEnabled val="1"/>
        </dgm:presLayoutVars>
      </dgm:prSet>
      <dgm:spPr/>
    </dgm:pt>
    <dgm:pt modelId="{5FD32DB1-928A-4B74-A224-ED9377318404}" type="pres">
      <dgm:prSet presAssocID="{0451C4E4-B19B-439D-9DCD-A8880C18C8D4}" presName="bgRect" presStyleLbl="alignNode1" presStyleIdx="2" presStyleCnt="3"/>
      <dgm:spPr/>
      <dgm:t>
        <a:bodyPr/>
        <a:lstStyle/>
        <a:p>
          <a:endParaRPr lang="en-US"/>
        </a:p>
      </dgm:t>
    </dgm:pt>
    <dgm:pt modelId="{DEC5BF34-7050-48DE-8FF8-5BA438DF190F}" type="pres">
      <dgm:prSet presAssocID="{635147DE-B202-4F7F-B315-015B2ADEBF63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08F66-7E01-4A82-9C88-55C5CC27C3E8}" type="pres">
      <dgm:prSet presAssocID="{0451C4E4-B19B-439D-9DCD-A8880C18C8D4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2AED42-A464-4168-8333-E4283A869EB9}" type="presOf" srcId="{EC1B9B49-9BEE-41CB-A1CC-4E212CEAB005}" destId="{E1E356C4-F85F-4303-A829-2E245C17B188}" srcOrd="1" destOrd="0" presId="urn:microsoft.com/office/officeart/2016/7/layout/LinearBlockProcessNumbered"/>
    <dgm:cxn modelId="{58C4DDB6-B5AD-4FF9-A6AC-CBDB05A72362}" type="presOf" srcId="{BF2FAAEA-A2C8-4FA3-AF74-F9933D73247A}" destId="{C26A5063-A299-4CD4-B485-5BDA43456B8B}" srcOrd="0" destOrd="0" presId="urn:microsoft.com/office/officeart/2016/7/layout/LinearBlockProcessNumbered"/>
    <dgm:cxn modelId="{9BAA5D3A-9787-4D88-A6BD-8CC1DD02EBFB}" srcId="{EC1B9B49-9BEE-41CB-A1CC-4E212CEAB005}" destId="{1536A967-2F56-4232-B43D-E90C562F6CB3}" srcOrd="0" destOrd="0" parTransId="{FA2D53BC-98C9-4A3E-882B-0B9897EC124E}" sibTransId="{C05A53CC-F7BD-490D-8E31-D5F45C3D0E3E}"/>
    <dgm:cxn modelId="{945C19EF-C6DC-4F29-ACAB-7500F0EC7316}" type="presOf" srcId="{0451C4E4-B19B-439D-9DCD-A8880C18C8D4}" destId="{DC008F66-7E01-4A82-9C88-55C5CC27C3E8}" srcOrd="1" destOrd="0" presId="urn:microsoft.com/office/officeart/2016/7/layout/LinearBlockProcessNumbered"/>
    <dgm:cxn modelId="{EED178CA-E8B7-4124-9D0B-DA1576FEAA3C}" type="presOf" srcId="{1D165C9C-7D04-4F9F-A3CD-E03BE5F25B66}" destId="{B0E8F288-3A28-4D00-935F-7D2DC2680D35}" srcOrd="0" destOrd="2" presId="urn:microsoft.com/office/officeart/2016/7/layout/LinearBlockProcessNumbered"/>
    <dgm:cxn modelId="{630C5BD8-02D7-4CF8-A2FC-C80E89D6E583}" type="presOf" srcId="{1536A967-2F56-4232-B43D-E90C562F6CB3}" destId="{E1E356C4-F85F-4303-A829-2E245C17B188}" srcOrd="0" destOrd="1" presId="urn:microsoft.com/office/officeart/2016/7/layout/LinearBlockProcessNumbered"/>
    <dgm:cxn modelId="{3AF83A69-E819-44A7-A76F-4404941296F7}" type="presOf" srcId="{635147DE-B202-4F7F-B315-015B2ADEBF63}" destId="{DEC5BF34-7050-48DE-8FF8-5BA438DF190F}" srcOrd="0" destOrd="0" presId="urn:microsoft.com/office/officeart/2016/7/layout/LinearBlockProcessNumbered"/>
    <dgm:cxn modelId="{5A297CC5-2B77-4CAD-A314-3CD42BF237B3}" srcId="{33721736-9074-4929-93BE-B05A8814AB1C}" destId="{0451C4E4-B19B-439D-9DCD-A8880C18C8D4}" srcOrd="2" destOrd="0" parTransId="{6063C458-11FE-4343-AEE4-4A56C0E31BC8}" sibTransId="{635147DE-B202-4F7F-B315-015B2ADEBF63}"/>
    <dgm:cxn modelId="{DA341434-344F-4425-A039-DFB0271C8E65}" type="presOf" srcId="{4A53E7C7-B56B-4434-B118-7C7CE83C60FB}" destId="{8CBCA2D0-9D7A-4BD9-B3C8-37329F03AC40}" srcOrd="0" destOrd="0" presId="urn:microsoft.com/office/officeart/2016/7/layout/LinearBlockProcessNumbered"/>
    <dgm:cxn modelId="{3E75662E-E6F0-4E78-A05C-440217FB181B}" srcId="{7BDAF4FD-2186-4A15-9F11-63102E1F8DF0}" destId="{F934B9B7-FC79-4DB3-A271-3A734B21B6FD}" srcOrd="2" destOrd="0" parTransId="{21E09916-16DB-49AD-A1B9-F72390CEB3BF}" sibTransId="{68B4DCB3-C116-44CE-8020-645D2A02F200}"/>
    <dgm:cxn modelId="{6BCE5E4F-38D9-4BFF-9ED5-9A95AE23C4FF}" type="presOf" srcId="{40D69D7B-E29B-420F-9012-06313AB51288}" destId="{B0E8F288-3A28-4D00-935F-7D2DC2680D35}" srcOrd="0" destOrd="1" presId="urn:microsoft.com/office/officeart/2016/7/layout/LinearBlockProcessNumbered"/>
    <dgm:cxn modelId="{516F7071-63F2-4E49-95FE-314B12D7385B}" type="presOf" srcId="{FDC3A395-DFBC-4950-AAB6-20928F855A5C}" destId="{E1E356C4-F85F-4303-A829-2E245C17B188}" srcOrd="0" destOrd="3" presId="urn:microsoft.com/office/officeart/2016/7/layout/LinearBlockProcessNumbered"/>
    <dgm:cxn modelId="{B6277A6F-536D-44E1-A089-0E102C38EE70}" type="presOf" srcId="{EC1B9B49-9BEE-41CB-A1CC-4E212CEAB005}" destId="{B3C9C1D5-FD84-4E31-9DF4-479AA4A61C5E}" srcOrd="0" destOrd="0" presId="urn:microsoft.com/office/officeart/2016/7/layout/LinearBlockProcessNumbered"/>
    <dgm:cxn modelId="{B905AE74-7489-4804-BDB4-1B2F08BB7052}" type="presOf" srcId="{33721736-9074-4929-93BE-B05A8814AB1C}" destId="{4C8EE14F-84CA-46D8-8F9C-2C265A043658}" srcOrd="0" destOrd="0" presId="urn:microsoft.com/office/officeart/2016/7/layout/LinearBlockProcessNumbered"/>
    <dgm:cxn modelId="{F2D5F36E-FFBD-4A3D-A049-B606D937E054}" type="presOf" srcId="{F934B9B7-FC79-4DB3-A271-3A734B21B6FD}" destId="{B0E8F288-3A28-4D00-935F-7D2DC2680D35}" srcOrd="0" destOrd="3" presId="urn:microsoft.com/office/officeart/2016/7/layout/LinearBlockProcessNumbered"/>
    <dgm:cxn modelId="{12311B00-B604-45FC-9C6D-92D516307F27}" srcId="{EC1B9B49-9BEE-41CB-A1CC-4E212CEAB005}" destId="{9EE42C53-1B89-4B9C-863A-7A22F89B1809}" srcOrd="1" destOrd="0" parTransId="{97A53D72-19B0-48A7-8B01-89282CE5F334}" sibTransId="{E5BFA554-5919-4A3C-9808-6B2A3E5B8FF9}"/>
    <dgm:cxn modelId="{1B56A451-3848-4BE3-BCA7-F2897F8F6142}" type="presOf" srcId="{7BDAF4FD-2186-4A15-9F11-63102E1F8DF0}" destId="{B0E8F288-3A28-4D00-935F-7D2DC2680D35}" srcOrd="1" destOrd="0" presId="urn:microsoft.com/office/officeart/2016/7/layout/LinearBlockProcessNumbered"/>
    <dgm:cxn modelId="{CF093576-5719-428D-941F-28246FAC6707}" type="presOf" srcId="{9EE42C53-1B89-4B9C-863A-7A22F89B1809}" destId="{E1E356C4-F85F-4303-A829-2E245C17B188}" srcOrd="0" destOrd="2" presId="urn:microsoft.com/office/officeart/2016/7/layout/LinearBlockProcessNumbered"/>
    <dgm:cxn modelId="{A6F3B15C-990E-4C71-844C-96A4C23F3432}" srcId="{33721736-9074-4929-93BE-B05A8814AB1C}" destId="{7BDAF4FD-2186-4A15-9F11-63102E1F8DF0}" srcOrd="0" destOrd="0" parTransId="{1E78712D-5E2D-4285-BD8B-9CFF3DF8F815}" sibTransId="{4A53E7C7-B56B-4434-B118-7C7CE83C60FB}"/>
    <dgm:cxn modelId="{7F145AB2-9C7D-41C3-9ACC-A5F53545C7F9}" srcId="{EC1B9B49-9BEE-41CB-A1CC-4E212CEAB005}" destId="{FDC3A395-DFBC-4950-AAB6-20928F855A5C}" srcOrd="2" destOrd="0" parTransId="{5A0EC5AC-DE4F-4217-8065-AA1B516E4406}" sibTransId="{BF1791AD-6975-41AB-BA65-330C0F9CD597}"/>
    <dgm:cxn modelId="{F3A14D0C-725B-4292-832D-7E767FA71DEC}" srcId="{33721736-9074-4929-93BE-B05A8814AB1C}" destId="{EC1B9B49-9BEE-41CB-A1CC-4E212CEAB005}" srcOrd="1" destOrd="0" parTransId="{312A0209-44FD-4D1E-812B-C407BBC2B541}" sibTransId="{BF2FAAEA-A2C8-4FA3-AF74-F9933D73247A}"/>
    <dgm:cxn modelId="{FEB39A3E-0BCF-4B7F-8D85-EE05652E0AE9}" srcId="{7BDAF4FD-2186-4A15-9F11-63102E1F8DF0}" destId="{40D69D7B-E29B-420F-9012-06313AB51288}" srcOrd="0" destOrd="0" parTransId="{C6128CC4-6BB5-4C6B-921F-640C180C4758}" sibTransId="{72F202FB-B7E7-40E6-9AB5-CD1F85F1CE6C}"/>
    <dgm:cxn modelId="{BA24CCCE-BF69-4CA0-A85F-F7451EB25CB5}" type="presOf" srcId="{0451C4E4-B19B-439D-9DCD-A8880C18C8D4}" destId="{5FD32DB1-928A-4B74-A224-ED9377318404}" srcOrd="0" destOrd="0" presId="urn:microsoft.com/office/officeart/2016/7/layout/LinearBlockProcessNumbered"/>
    <dgm:cxn modelId="{9CE367AA-21BA-4455-94F5-EFFD633308B3}" srcId="{7BDAF4FD-2186-4A15-9F11-63102E1F8DF0}" destId="{1D165C9C-7D04-4F9F-A3CD-E03BE5F25B66}" srcOrd="1" destOrd="0" parTransId="{41767E11-C17B-4E83-82CA-6FD342934F2F}" sibTransId="{FF65E5FC-6B4E-4171-98E3-5D9922E3BEB3}"/>
    <dgm:cxn modelId="{58B303AF-7472-46EC-A6F0-AC11A2FD8E0B}" type="presOf" srcId="{7BDAF4FD-2186-4A15-9F11-63102E1F8DF0}" destId="{01B7D44D-1B69-4DD3-A4EF-285F0B27A09F}" srcOrd="0" destOrd="0" presId="urn:microsoft.com/office/officeart/2016/7/layout/LinearBlockProcessNumbered"/>
    <dgm:cxn modelId="{861B8F40-3ABD-4F7F-BE51-2527C3A8A173}" type="presParOf" srcId="{4C8EE14F-84CA-46D8-8F9C-2C265A043658}" destId="{15F826A5-75DE-4E70-889F-E21545236CFA}" srcOrd="0" destOrd="0" presId="urn:microsoft.com/office/officeart/2016/7/layout/LinearBlockProcessNumbered"/>
    <dgm:cxn modelId="{953A4E92-1E04-4E7A-892B-A764289288CF}" type="presParOf" srcId="{15F826A5-75DE-4E70-889F-E21545236CFA}" destId="{01B7D44D-1B69-4DD3-A4EF-285F0B27A09F}" srcOrd="0" destOrd="0" presId="urn:microsoft.com/office/officeart/2016/7/layout/LinearBlockProcessNumbered"/>
    <dgm:cxn modelId="{E962376C-C92B-454B-B326-E953776FE08F}" type="presParOf" srcId="{15F826A5-75DE-4E70-889F-E21545236CFA}" destId="{8CBCA2D0-9D7A-4BD9-B3C8-37329F03AC40}" srcOrd="1" destOrd="0" presId="urn:microsoft.com/office/officeart/2016/7/layout/LinearBlockProcessNumbered"/>
    <dgm:cxn modelId="{8DDC391F-E318-4CCF-8AD8-C86EFFE26C2E}" type="presParOf" srcId="{15F826A5-75DE-4E70-889F-E21545236CFA}" destId="{B0E8F288-3A28-4D00-935F-7D2DC2680D35}" srcOrd="2" destOrd="0" presId="urn:microsoft.com/office/officeart/2016/7/layout/LinearBlockProcessNumbered"/>
    <dgm:cxn modelId="{606B89D5-21B9-4B25-B9CC-BCDAFD46EEDE}" type="presParOf" srcId="{4C8EE14F-84CA-46D8-8F9C-2C265A043658}" destId="{FC18F79D-1B70-479D-B7D8-5014DB334BE7}" srcOrd="1" destOrd="0" presId="urn:microsoft.com/office/officeart/2016/7/layout/LinearBlockProcessNumbered"/>
    <dgm:cxn modelId="{8C08BB9D-CC39-473F-AD6C-448633BCA1F3}" type="presParOf" srcId="{4C8EE14F-84CA-46D8-8F9C-2C265A043658}" destId="{483EF7A6-CCC1-4B00-A92B-508228A3163B}" srcOrd="2" destOrd="0" presId="urn:microsoft.com/office/officeart/2016/7/layout/LinearBlockProcessNumbered"/>
    <dgm:cxn modelId="{C0126ECE-CAB5-4B10-B551-C50B94FEDCC4}" type="presParOf" srcId="{483EF7A6-CCC1-4B00-A92B-508228A3163B}" destId="{B3C9C1D5-FD84-4E31-9DF4-479AA4A61C5E}" srcOrd="0" destOrd="0" presId="urn:microsoft.com/office/officeart/2016/7/layout/LinearBlockProcessNumbered"/>
    <dgm:cxn modelId="{494C7C13-52D5-403C-A85C-A04485020152}" type="presParOf" srcId="{483EF7A6-CCC1-4B00-A92B-508228A3163B}" destId="{C26A5063-A299-4CD4-B485-5BDA43456B8B}" srcOrd="1" destOrd="0" presId="urn:microsoft.com/office/officeart/2016/7/layout/LinearBlockProcessNumbered"/>
    <dgm:cxn modelId="{799EBE8E-2495-42E3-987B-F51A136ED1B3}" type="presParOf" srcId="{483EF7A6-CCC1-4B00-A92B-508228A3163B}" destId="{E1E356C4-F85F-4303-A829-2E245C17B188}" srcOrd="2" destOrd="0" presId="urn:microsoft.com/office/officeart/2016/7/layout/LinearBlockProcessNumbered"/>
    <dgm:cxn modelId="{8DD51F71-C648-42B8-A59B-33D915FB671E}" type="presParOf" srcId="{4C8EE14F-84CA-46D8-8F9C-2C265A043658}" destId="{7372E223-CC7B-4C9E-A053-9E6F185387FF}" srcOrd="3" destOrd="0" presId="urn:microsoft.com/office/officeart/2016/7/layout/LinearBlockProcessNumbered"/>
    <dgm:cxn modelId="{ABD3EE00-2C63-430D-9D6B-632BD0A87860}" type="presParOf" srcId="{4C8EE14F-84CA-46D8-8F9C-2C265A043658}" destId="{A7D2987B-50D6-4D27-8E2A-A68700104B01}" srcOrd="4" destOrd="0" presId="urn:microsoft.com/office/officeart/2016/7/layout/LinearBlockProcessNumbered"/>
    <dgm:cxn modelId="{801FBD16-F01B-4979-87B9-D2979CD38A21}" type="presParOf" srcId="{A7D2987B-50D6-4D27-8E2A-A68700104B01}" destId="{5FD32DB1-928A-4B74-A224-ED9377318404}" srcOrd="0" destOrd="0" presId="urn:microsoft.com/office/officeart/2016/7/layout/LinearBlockProcessNumbered"/>
    <dgm:cxn modelId="{417920EB-F258-435E-BBB7-005803A4A8AC}" type="presParOf" srcId="{A7D2987B-50D6-4D27-8E2A-A68700104B01}" destId="{DEC5BF34-7050-48DE-8FF8-5BA438DF190F}" srcOrd="1" destOrd="0" presId="urn:microsoft.com/office/officeart/2016/7/layout/LinearBlockProcessNumbered"/>
    <dgm:cxn modelId="{DFD00EB0-F26E-4B41-B70A-578FF9D93ABB}" type="presParOf" srcId="{A7D2987B-50D6-4D27-8E2A-A68700104B01}" destId="{DC008F66-7E01-4A82-9C88-55C5CC27C3E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BB84D-F729-4AC9-8F55-5AACC8AECB87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6099E98E-45CE-41C6-B000-CC5C38FFD685}">
      <dgm:prSet/>
      <dgm:spPr/>
      <dgm:t>
        <a:bodyPr/>
        <a:lstStyle/>
        <a:p>
          <a:r>
            <a:rPr lang="en-US" b="0" i="0" dirty="0"/>
            <a:t>Make it work for you – customize messages that fit your membership/target clients.</a:t>
          </a:r>
          <a:endParaRPr lang="en-US" dirty="0"/>
        </a:p>
      </dgm:t>
    </dgm:pt>
    <dgm:pt modelId="{23311E4D-02C5-428F-B062-3441E09AAEC6}" type="parTrans" cxnId="{53128500-D4D8-4FC1-89C2-5619B0327809}">
      <dgm:prSet/>
      <dgm:spPr/>
      <dgm:t>
        <a:bodyPr/>
        <a:lstStyle/>
        <a:p>
          <a:endParaRPr lang="en-US"/>
        </a:p>
      </dgm:t>
    </dgm:pt>
    <dgm:pt modelId="{89EEB721-E655-4B66-A65B-ED54BF96A3BE}" type="sibTrans" cxnId="{53128500-D4D8-4FC1-89C2-5619B032780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E611DE6-FD62-4204-9DE4-6E3261946348}">
      <dgm:prSet/>
      <dgm:spPr/>
      <dgm:t>
        <a:bodyPr/>
        <a:lstStyle/>
        <a:p>
          <a:r>
            <a:rPr lang="en-US" b="0" i="0"/>
            <a:t>Resegmenting an existing and degraded list is painful – make it a game.</a:t>
          </a:r>
          <a:endParaRPr lang="en-US"/>
        </a:p>
      </dgm:t>
    </dgm:pt>
    <dgm:pt modelId="{3012986A-0A18-487E-B35C-92960074356F}" type="parTrans" cxnId="{6B4BB5BE-7329-4314-89F3-C0D487DB9929}">
      <dgm:prSet/>
      <dgm:spPr/>
      <dgm:t>
        <a:bodyPr/>
        <a:lstStyle/>
        <a:p>
          <a:endParaRPr lang="en-US"/>
        </a:p>
      </dgm:t>
    </dgm:pt>
    <dgm:pt modelId="{499C2EF2-3CAD-4CA3-B26E-F5BDB646B8BD}" type="sibTrans" cxnId="{6B4BB5BE-7329-4314-89F3-C0D487DB99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8172B1-F9A3-4B31-8FAD-4CB61385C7C2}">
      <dgm:prSet/>
      <dgm:spPr/>
      <dgm:t>
        <a:bodyPr/>
        <a:lstStyle/>
        <a:p>
          <a:r>
            <a:rPr lang="en-US" b="0" i="0"/>
            <a:t>Customized messaging doesn’t replace existing communications schedule</a:t>
          </a:r>
          <a:endParaRPr lang="en-US"/>
        </a:p>
      </dgm:t>
    </dgm:pt>
    <dgm:pt modelId="{CF7D42D6-E77F-4609-83BC-895C7A27F432}" type="parTrans" cxnId="{BC364BE6-5D27-47B8-B748-A9F4E0FE8686}">
      <dgm:prSet/>
      <dgm:spPr/>
      <dgm:t>
        <a:bodyPr/>
        <a:lstStyle/>
        <a:p>
          <a:endParaRPr lang="en-US"/>
        </a:p>
      </dgm:t>
    </dgm:pt>
    <dgm:pt modelId="{CA70E29A-DBBB-4000-8473-427D8FCB3811}" type="sibTrans" cxnId="{BC364BE6-5D27-47B8-B748-A9F4E0FE868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443547E-FF05-4C90-865A-5A30471C456B}">
      <dgm:prSet/>
      <dgm:spPr/>
      <dgm:t>
        <a:bodyPr/>
        <a:lstStyle/>
        <a:p>
          <a:r>
            <a:rPr lang="en-US" b="0" i="0"/>
            <a:t>Upping your marketing game will feed the sales/new membership pipeline</a:t>
          </a:r>
          <a:endParaRPr lang="en-US"/>
        </a:p>
      </dgm:t>
    </dgm:pt>
    <dgm:pt modelId="{6CD4BA19-BA05-4D01-B310-C299BA8C2DFF}" type="parTrans" cxnId="{DD3F6550-2194-49B8-A5BC-572FEFF87A11}">
      <dgm:prSet/>
      <dgm:spPr/>
      <dgm:t>
        <a:bodyPr/>
        <a:lstStyle/>
        <a:p>
          <a:endParaRPr lang="en-US"/>
        </a:p>
      </dgm:t>
    </dgm:pt>
    <dgm:pt modelId="{F5E69050-33ED-424D-9FF8-670915BD9197}" type="sibTrans" cxnId="{DD3F6550-2194-49B8-A5BC-572FEFF87A11}">
      <dgm:prSet/>
      <dgm:spPr/>
      <dgm:t>
        <a:bodyPr/>
        <a:lstStyle/>
        <a:p>
          <a:endParaRPr lang="en-US"/>
        </a:p>
      </dgm:t>
    </dgm:pt>
    <dgm:pt modelId="{EC4EE199-AD1D-460F-9002-15038E21EBC0}" type="pres">
      <dgm:prSet presAssocID="{3C7BB84D-F729-4AC9-8F55-5AACC8AECB8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54B20C-4C84-4544-9268-6B7663E856A3}" type="pres">
      <dgm:prSet presAssocID="{6099E98E-45CE-41C6-B000-CC5C38FFD685}" presName="compNode" presStyleCnt="0"/>
      <dgm:spPr/>
    </dgm:pt>
    <dgm:pt modelId="{336560F8-393B-4741-82B0-CE42EBA9CA38}" type="pres">
      <dgm:prSet presAssocID="{6099E98E-45CE-41C6-B000-CC5C38FFD685}" presName="bgRect" presStyleLbl="bgShp" presStyleIdx="0" presStyleCnt="4" custScaleY="99501" custLinFactNeighborY="-447"/>
      <dgm:spPr/>
    </dgm:pt>
    <dgm:pt modelId="{A46BAB0E-BE2A-4194-8171-7A0E6CF89F2E}" type="pres">
      <dgm:prSet presAssocID="{6099E98E-45CE-41C6-B000-CC5C38FFD6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7E30257-BFA7-40F9-AA8D-F41168E892F0}" type="pres">
      <dgm:prSet presAssocID="{6099E98E-45CE-41C6-B000-CC5C38FFD685}" presName="spaceRect" presStyleCnt="0"/>
      <dgm:spPr/>
    </dgm:pt>
    <dgm:pt modelId="{38374B5B-346D-4E2D-9105-929820D796A2}" type="pres">
      <dgm:prSet presAssocID="{6099E98E-45CE-41C6-B000-CC5C38FFD685}" presName="parTx" presStyleLbl="revTx" presStyleIdx="0" presStyleCnt="4" custScaleY="9950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8500E90-D1E0-4E95-91D3-70870B2F049C}" type="pres">
      <dgm:prSet presAssocID="{89EEB721-E655-4B66-A65B-ED54BF96A3BE}" presName="sibTrans" presStyleCnt="0"/>
      <dgm:spPr/>
    </dgm:pt>
    <dgm:pt modelId="{EA04027B-4AFF-4E8B-BF7C-5E3359B97593}" type="pres">
      <dgm:prSet presAssocID="{6E611DE6-FD62-4204-9DE4-6E3261946348}" presName="compNode" presStyleCnt="0"/>
      <dgm:spPr/>
    </dgm:pt>
    <dgm:pt modelId="{E8C3BEFB-C967-47F9-984A-8460C3DE02F0}" type="pres">
      <dgm:prSet presAssocID="{6E611DE6-FD62-4204-9DE4-6E3261946348}" presName="bgRect" presStyleLbl="bgShp" presStyleIdx="1" presStyleCnt="4"/>
      <dgm:spPr/>
    </dgm:pt>
    <dgm:pt modelId="{15F1DAE1-1343-4AD7-B265-154EA5DCCC41}" type="pres">
      <dgm:prSet presAssocID="{6E611DE6-FD62-4204-9DE4-6E32619463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D964DE0-AC8D-40DB-A2D2-0A772E2A0545}" type="pres">
      <dgm:prSet presAssocID="{6E611DE6-FD62-4204-9DE4-6E3261946348}" presName="spaceRect" presStyleCnt="0"/>
      <dgm:spPr/>
    </dgm:pt>
    <dgm:pt modelId="{8D466E5C-0DFA-4CDF-A9F6-747D436F56F7}" type="pres">
      <dgm:prSet presAssocID="{6E611DE6-FD62-4204-9DE4-6E3261946348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88A8DF-08C0-43F0-95CE-6A7061D2D93B}" type="pres">
      <dgm:prSet presAssocID="{499C2EF2-3CAD-4CA3-B26E-F5BDB646B8BD}" presName="sibTrans" presStyleCnt="0"/>
      <dgm:spPr/>
    </dgm:pt>
    <dgm:pt modelId="{881CD478-9D9F-465D-9E61-45F87E172714}" type="pres">
      <dgm:prSet presAssocID="{948172B1-F9A3-4B31-8FAD-4CB61385C7C2}" presName="compNode" presStyleCnt="0"/>
      <dgm:spPr/>
    </dgm:pt>
    <dgm:pt modelId="{0C6FC56B-2CE8-45F0-B9A1-571437900331}" type="pres">
      <dgm:prSet presAssocID="{948172B1-F9A3-4B31-8FAD-4CB61385C7C2}" presName="bgRect" presStyleLbl="bgShp" presStyleIdx="2" presStyleCnt="4" custLinFactNeighborX="-10604"/>
      <dgm:spPr/>
    </dgm:pt>
    <dgm:pt modelId="{1803CDB0-243A-4FE0-A168-D8DDEB23B52C}" type="pres">
      <dgm:prSet presAssocID="{948172B1-F9A3-4B31-8FAD-4CB61385C7C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A62B1E50-5A9E-4237-AAEB-7B205C7E6CD2}" type="pres">
      <dgm:prSet presAssocID="{948172B1-F9A3-4B31-8FAD-4CB61385C7C2}" presName="spaceRect" presStyleCnt="0"/>
      <dgm:spPr/>
    </dgm:pt>
    <dgm:pt modelId="{4BFBC31B-236E-4E88-859A-B98AEB00B36C}" type="pres">
      <dgm:prSet presAssocID="{948172B1-F9A3-4B31-8FAD-4CB61385C7C2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1B83FFC-9DE8-477E-A9BC-9965FD567364}" type="pres">
      <dgm:prSet presAssocID="{CA70E29A-DBBB-4000-8473-427D8FCB3811}" presName="sibTrans" presStyleCnt="0"/>
      <dgm:spPr/>
    </dgm:pt>
    <dgm:pt modelId="{99F8FC9F-458A-4D38-91FB-C59452EA5477}" type="pres">
      <dgm:prSet presAssocID="{A443547E-FF05-4C90-865A-5A30471C456B}" presName="compNode" presStyleCnt="0"/>
      <dgm:spPr/>
    </dgm:pt>
    <dgm:pt modelId="{3ADC4F36-294E-4802-99CC-18351BB8D4D9}" type="pres">
      <dgm:prSet presAssocID="{A443547E-FF05-4C90-865A-5A30471C456B}" presName="bgRect" presStyleLbl="bgShp" presStyleIdx="3" presStyleCnt="4"/>
      <dgm:spPr/>
    </dgm:pt>
    <dgm:pt modelId="{58CEC7DC-AC21-4752-8D91-3D7F0E7D6D1E}" type="pres">
      <dgm:prSet presAssocID="{A443547E-FF05-4C90-865A-5A30471C45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8E088DA-FB4B-40E6-836E-101020791AEA}" type="pres">
      <dgm:prSet presAssocID="{A443547E-FF05-4C90-865A-5A30471C456B}" presName="spaceRect" presStyleCnt="0"/>
      <dgm:spPr/>
    </dgm:pt>
    <dgm:pt modelId="{7C46DCFD-B5C2-40B9-998E-75E7C9FE6983}" type="pres">
      <dgm:prSet presAssocID="{A443547E-FF05-4C90-865A-5A30471C456B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28500-D4D8-4FC1-89C2-5619B0327809}" srcId="{3C7BB84D-F729-4AC9-8F55-5AACC8AECB87}" destId="{6099E98E-45CE-41C6-B000-CC5C38FFD685}" srcOrd="0" destOrd="0" parTransId="{23311E4D-02C5-428F-B062-3441E09AAEC6}" sibTransId="{89EEB721-E655-4B66-A65B-ED54BF96A3BE}"/>
    <dgm:cxn modelId="{6B4BB5BE-7329-4314-89F3-C0D487DB9929}" srcId="{3C7BB84D-F729-4AC9-8F55-5AACC8AECB87}" destId="{6E611DE6-FD62-4204-9DE4-6E3261946348}" srcOrd="1" destOrd="0" parTransId="{3012986A-0A18-487E-B35C-92960074356F}" sibTransId="{499C2EF2-3CAD-4CA3-B26E-F5BDB646B8BD}"/>
    <dgm:cxn modelId="{E163E08B-7D4C-44C2-9195-F47FC3AD2607}" type="presOf" srcId="{948172B1-F9A3-4B31-8FAD-4CB61385C7C2}" destId="{4BFBC31B-236E-4E88-859A-B98AEB00B36C}" srcOrd="0" destOrd="0" presId="urn:microsoft.com/office/officeart/2018/2/layout/IconVerticalSolidList"/>
    <dgm:cxn modelId="{EFCF1368-611A-4C16-B6CA-726981918AB4}" type="presOf" srcId="{6099E98E-45CE-41C6-B000-CC5C38FFD685}" destId="{38374B5B-346D-4E2D-9105-929820D796A2}" srcOrd="0" destOrd="0" presId="urn:microsoft.com/office/officeart/2018/2/layout/IconVerticalSolidList"/>
    <dgm:cxn modelId="{380D4273-6D1E-4155-AAD4-27D431288BD3}" type="presOf" srcId="{6E611DE6-FD62-4204-9DE4-6E3261946348}" destId="{8D466E5C-0DFA-4CDF-A9F6-747D436F56F7}" srcOrd="0" destOrd="0" presId="urn:microsoft.com/office/officeart/2018/2/layout/IconVerticalSolidList"/>
    <dgm:cxn modelId="{34B51CA0-8564-43B9-BC07-FEBA87237599}" type="presOf" srcId="{A443547E-FF05-4C90-865A-5A30471C456B}" destId="{7C46DCFD-B5C2-40B9-998E-75E7C9FE6983}" srcOrd="0" destOrd="0" presId="urn:microsoft.com/office/officeart/2018/2/layout/IconVerticalSolidList"/>
    <dgm:cxn modelId="{872409FC-D5F8-49BE-A8B5-7BB1F9B75BC0}" type="presOf" srcId="{3C7BB84D-F729-4AC9-8F55-5AACC8AECB87}" destId="{EC4EE199-AD1D-460F-9002-15038E21EBC0}" srcOrd="0" destOrd="0" presId="urn:microsoft.com/office/officeart/2018/2/layout/IconVerticalSolidList"/>
    <dgm:cxn modelId="{DD3F6550-2194-49B8-A5BC-572FEFF87A11}" srcId="{3C7BB84D-F729-4AC9-8F55-5AACC8AECB87}" destId="{A443547E-FF05-4C90-865A-5A30471C456B}" srcOrd="3" destOrd="0" parTransId="{6CD4BA19-BA05-4D01-B310-C299BA8C2DFF}" sibTransId="{F5E69050-33ED-424D-9FF8-670915BD9197}"/>
    <dgm:cxn modelId="{BC364BE6-5D27-47B8-B748-A9F4E0FE8686}" srcId="{3C7BB84D-F729-4AC9-8F55-5AACC8AECB87}" destId="{948172B1-F9A3-4B31-8FAD-4CB61385C7C2}" srcOrd="2" destOrd="0" parTransId="{CF7D42D6-E77F-4609-83BC-895C7A27F432}" sibTransId="{CA70E29A-DBBB-4000-8473-427D8FCB3811}"/>
    <dgm:cxn modelId="{71A3FD6F-3833-4B6A-A37A-221D5582F4AC}" type="presParOf" srcId="{EC4EE199-AD1D-460F-9002-15038E21EBC0}" destId="{0154B20C-4C84-4544-9268-6B7663E856A3}" srcOrd="0" destOrd="0" presId="urn:microsoft.com/office/officeart/2018/2/layout/IconVerticalSolidList"/>
    <dgm:cxn modelId="{1F7F2D64-5C94-4C16-934A-1BFC9F9DA309}" type="presParOf" srcId="{0154B20C-4C84-4544-9268-6B7663E856A3}" destId="{336560F8-393B-4741-82B0-CE42EBA9CA38}" srcOrd="0" destOrd="0" presId="urn:microsoft.com/office/officeart/2018/2/layout/IconVerticalSolidList"/>
    <dgm:cxn modelId="{372FCDA7-1585-4B45-8281-1A8CA7429DF7}" type="presParOf" srcId="{0154B20C-4C84-4544-9268-6B7663E856A3}" destId="{A46BAB0E-BE2A-4194-8171-7A0E6CF89F2E}" srcOrd="1" destOrd="0" presId="urn:microsoft.com/office/officeart/2018/2/layout/IconVerticalSolidList"/>
    <dgm:cxn modelId="{7938C38E-FBFB-4A07-A711-21593537329A}" type="presParOf" srcId="{0154B20C-4C84-4544-9268-6B7663E856A3}" destId="{67E30257-BFA7-40F9-AA8D-F41168E892F0}" srcOrd="2" destOrd="0" presId="urn:microsoft.com/office/officeart/2018/2/layout/IconVerticalSolidList"/>
    <dgm:cxn modelId="{05792A73-0726-42E6-952A-DDD5214BA241}" type="presParOf" srcId="{0154B20C-4C84-4544-9268-6B7663E856A3}" destId="{38374B5B-346D-4E2D-9105-929820D796A2}" srcOrd="3" destOrd="0" presId="urn:microsoft.com/office/officeart/2018/2/layout/IconVerticalSolidList"/>
    <dgm:cxn modelId="{335306EE-D7E1-4277-9F7E-121AE323F9DC}" type="presParOf" srcId="{EC4EE199-AD1D-460F-9002-15038E21EBC0}" destId="{88500E90-D1E0-4E95-91D3-70870B2F049C}" srcOrd="1" destOrd="0" presId="urn:microsoft.com/office/officeart/2018/2/layout/IconVerticalSolidList"/>
    <dgm:cxn modelId="{799575AC-74C4-406E-B745-5E99CAC0D127}" type="presParOf" srcId="{EC4EE199-AD1D-460F-9002-15038E21EBC0}" destId="{EA04027B-4AFF-4E8B-BF7C-5E3359B97593}" srcOrd="2" destOrd="0" presId="urn:microsoft.com/office/officeart/2018/2/layout/IconVerticalSolidList"/>
    <dgm:cxn modelId="{8C000D8A-C31B-4D02-816D-A37A999B72F0}" type="presParOf" srcId="{EA04027B-4AFF-4E8B-BF7C-5E3359B97593}" destId="{E8C3BEFB-C967-47F9-984A-8460C3DE02F0}" srcOrd="0" destOrd="0" presId="urn:microsoft.com/office/officeart/2018/2/layout/IconVerticalSolidList"/>
    <dgm:cxn modelId="{F183E77B-F335-413B-A9A0-4A2A3FDAAC4F}" type="presParOf" srcId="{EA04027B-4AFF-4E8B-BF7C-5E3359B97593}" destId="{15F1DAE1-1343-4AD7-B265-154EA5DCCC41}" srcOrd="1" destOrd="0" presId="urn:microsoft.com/office/officeart/2018/2/layout/IconVerticalSolidList"/>
    <dgm:cxn modelId="{EB490AE7-1C0A-4CA9-B792-C786098F84D0}" type="presParOf" srcId="{EA04027B-4AFF-4E8B-BF7C-5E3359B97593}" destId="{CD964DE0-AC8D-40DB-A2D2-0A772E2A0545}" srcOrd="2" destOrd="0" presId="urn:microsoft.com/office/officeart/2018/2/layout/IconVerticalSolidList"/>
    <dgm:cxn modelId="{7EC82629-2A37-4188-9C1F-B3223EDE3111}" type="presParOf" srcId="{EA04027B-4AFF-4E8B-BF7C-5E3359B97593}" destId="{8D466E5C-0DFA-4CDF-A9F6-747D436F56F7}" srcOrd="3" destOrd="0" presId="urn:microsoft.com/office/officeart/2018/2/layout/IconVerticalSolidList"/>
    <dgm:cxn modelId="{E9D32D71-9394-4FBB-921F-738E45B37801}" type="presParOf" srcId="{EC4EE199-AD1D-460F-9002-15038E21EBC0}" destId="{3588A8DF-08C0-43F0-95CE-6A7061D2D93B}" srcOrd="3" destOrd="0" presId="urn:microsoft.com/office/officeart/2018/2/layout/IconVerticalSolidList"/>
    <dgm:cxn modelId="{E0152B85-E6B8-4348-94B7-794820162A0E}" type="presParOf" srcId="{EC4EE199-AD1D-460F-9002-15038E21EBC0}" destId="{881CD478-9D9F-465D-9E61-45F87E172714}" srcOrd="4" destOrd="0" presId="urn:microsoft.com/office/officeart/2018/2/layout/IconVerticalSolidList"/>
    <dgm:cxn modelId="{E81FCC70-8F5A-46BD-8A94-D4D843AA2CB0}" type="presParOf" srcId="{881CD478-9D9F-465D-9E61-45F87E172714}" destId="{0C6FC56B-2CE8-45F0-B9A1-571437900331}" srcOrd="0" destOrd="0" presId="urn:microsoft.com/office/officeart/2018/2/layout/IconVerticalSolidList"/>
    <dgm:cxn modelId="{BBDB2006-40AD-47B0-9671-548F599A6EEA}" type="presParOf" srcId="{881CD478-9D9F-465D-9E61-45F87E172714}" destId="{1803CDB0-243A-4FE0-A168-D8DDEB23B52C}" srcOrd="1" destOrd="0" presId="urn:microsoft.com/office/officeart/2018/2/layout/IconVerticalSolidList"/>
    <dgm:cxn modelId="{BE4A14A0-1699-4ECE-A5E7-F76D817CB9C1}" type="presParOf" srcId="{881CD478-9D9F-465D-9E61-45F87E172714}" destId="{A62B1E50-5A9E-4237-AAEB-7B205C7E6CD2}" srcOrd="2" destOrd="0" presId="urn:microsoft.com/office/officeart/2018/2/layout/IconVerticalSolidList"/>
    <dgm:cxn modelId="{C887A4D9-8934-4152-A0BA-24296D294CBD}" type="presParOf" srcId="{881CD478-9D9F-465D-9E61-45F87E172714}" destId="{4BFBC31B-236E-4E88-859A-B98AEB00B36C}" srcOrd="3" destOrd="0" presId="urn:microsoft.com/office/officeart/2018/2/layout/IconVerticalSolidList"/>
    <dgm:cxn modelId="{6045DFB6-21EA-4A6F-BB1A-B47BBD3F0DE1}" type="presParOf" srcId="{EC4EE199-AD1D-460F-9002-15038E21EBC0}" destId="{41B83FFC-9DE8-477E-A9BC-9965FD567364}" srcOrd="5" destOrd="0" presId="urn:microsoft.com/office/officeart/2018/2/layout/IconVerticalSolidList"/>
    <dgm:cxn modelId="{C6E7967A-9981-4087-9E44-4BCFB08ECC5D}" type="presParOf" srcId="{EC4EE199-AD1D-460F-9002-15038E21EBC0}" destId="{99F8FC9F-458A-4D38-91FB-C59452EA5477}" srcOrd="6" destOrd="0" presId="urn:microsoft.com/office/officeart/2018/2/layout/IconVerticalSolidList"/>
    <dgm:cxn modelId="{D7E768DB-D15D-4578-AA5B-A22ACCD3F1C7}" type="presParOf" srcId="{99F8FC9F-458A-4D38-91FB-C59452EA5477}" destId="{3ADC4F36-294E-4802-99CC-18351BB8D4D9}" srcOrd="0" destOrd="0" presId="urn:microsoft.com/office/officeart/2018/2/layout/IconVerticalSolidList"/>
    <dgm:cxn modelId="{52573118-D000-4062-8D38-A73DBEF7C25C}" type="presParOf" srcId="{99F8FC9F-458A-4D38-91FB-C59452EA5477}" destId="{58CEC7DC-AC21-4752-8D91-3D7F0E7D6D1E}" srcOrd="1" destOrd="0" presId="urn:microsoft.com/office/officeart/2018/2/layout/IconVerticalSolidList"/>
    <dgm:cxn modelId="{2416D212-4FE1-4AC9-B22B-FBAC3A2BF8C2}" type="presParOf" srcId="{99F8FC9F-458A-4D38-91FB-C59452EA5477}" destId="{08E088DA-FB4B-40E6-836E-101020791AEA}" srcOrd="2" destOrd="0" presId="urn:microsoft.com/office/officeart/2018/2/layout/IconVerticalSolidList"/>
    <dgm:cxn modelId="{8F92CBCB-B6A8-4635-817A-E7DBF223A1EA}" type="presParOf" srcId="{99F8FC9F-458A-4D38-91FB-C59452EA5477}" destId="{7C46DCFD-B5C2-40B9-998E-75E7C9FE69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7D44D-1B69-4DD3-A4EF-285F0B27A09F}">
      <dsp:nvSpPr>
        <dsp:cNvPr id="0" name=""/>
        <dsp:cNvSpPr/>
      </dsp:nvSpPr>
      <dsp:spPr>
        <a:xfrm>
          <a:off x="609" y="327894"/>
          <a:ext cx="2467085" cy="29605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3" tIns="0" rIns="243693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 smtClean="0"/>
            <a:t>Subscribe </a:t>
          </a:r>
          <a:r>
            <a:rPr lang="en-US" sz="1800" kern="1200" dirty="0"/>
            <a:t>to AZBEX to: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Find pre-bid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Keep your sales teams busy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Find active bids</a:t>
          </a:r>
        </a:p>
      </dsp:txBody>
      <dsp:txXfrm>
        <a:off x="609" y="1512095"/>
        <a:ext cx="2467085" cy="1776301"/>
      </dsp:txXfrm>
    </dsp:sp>
    <dsp:sp modelId="{8CBCA2D0-9D7A-4BD9-B3C8-37329F03AC40}">
      <dsp:nvSpPr>
        <dsp:cNvPr id="0" name=""/>
        <dsp:cNvSpPr/>
      </dsp:nvSpPr>
      <dsp:spPr>
        <a:xfrm>
          <a:off x="609" y="327894"/>
          <a:ext cx="2467085" cy="118420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3" tIns="165100" rIns="243693" bIns="16510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/>
            <a:t>01</a:t>
          </a:r>
        </a:p>
      </dsp:txBody>
      <dsp:txXfrm>
        <a:off x="609" y="327894"/>
        <a:ext cx="2467085" cy="1184200"/>
      </dsp:txXfrm>
    </dsp:sp>
    <dsp:sp modelId="{B3C9C1D5-FD84-4E31-9DF4-479AA4A61C5E}">
      <dsp:nvSpPr>
        <dsp:cNvPr id="0" name=""/>
        <dsp:cNvSpPr/>
      </dsp:nvSpPr>
      <dsp:spPr>
        <a:xfrm>
          <a:off x="2665060" y="327894"/>
          <a:ext cx="2467085" cy="29605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3" tIns="0" rIns="243693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 smtClean="0"/>
            <a:t>Doing </a:t>
          </a:r>
          <a:r>
            <a:rPr lang="en-US" sz="1800" kern="1200" dirty="0"/>
            <a:t>so will help you: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Get ahead of opportunities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Find new target clients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Save time</a:t>
          </a:r>
        </a:p>
      </dsp:txBody>
      <dsp:txXfrm>
        <a:off x="2665060" y="1512095"/>
        <a:ext cx="2467085" cy="1776301"/>
      </dsp:txXfrm>
    </dsp:sp>
    <dsp:sp modelId="{C26A5063-A299-4CD4-B485-5BDA43456B8B}">
      <dsp:nvSpPr>
        <dsp:cNvPr id="0" name=""/>
        <dsp:cNvSpPr/>
      </dsp:nvSpPr>
      <dsp:spPr>
        <a:xfrm>
          <a:off x="2665060" y="327894"/>
          <a:ext cx="2467085" cy="118420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3" tIns="165100" rIns="243693" bIns="16510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/>
            <a:t>02</a:t>
          </a:r>
        </a:p>
      </dsp:txBody>
      <dsp:txXfrm>
        <a:off x="2665060" y="327894"/>
        <a:ext cx="2467085" cy="1184200"/>
      </dsp:txXfrm>
    </dsp:sp>
    <dsp:sp modelId="{5FD32DB1-928A-4B74-A224-ED9377318404}">
      <dsp:nvSpPr>
        <dsp:cNvPr id="0" name=""/>
        <dsp:cNvSpPr/>
      </dsp:nvSpPr>
      <dsp:spPr>
        <a:xfrm>
          <a:off x="5329512" y="327894"/>
          <a:ext cx="2467085" cy="29605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3" tIns="0" rIns="243693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 smtClean="0"/>
            <a:t>Call </a:t>
          </a:r>
          <a:r>
            <a:rPr lang="en-US" sz="1800" kern="1200" dirty="0"/>
            <a:t>to action –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b="0" kern="1200" dirty="0" smtClean="0"/>
            <a:t>Email </a:t>
          </a:r>
          <a:r>
            <a:rPr lang="en-US" sz="1800" b="0" kern="1200" dirty="0" err="1" smtClean="0"/>
            <a:t>Corwyn</a:t>
          </a:r>
          <a:r>
            <a:rPr lang="en-US" sz="1800" b="0" kern="1200" dirty="0" smtClean="0"/>
            <a:t> </a:t>
          </a:r>
          <a:r>
            <a:rPr lang="en-US" sz="1800" b="0" kern="1200" dirty="0"/>
            <a:t>Geiger to find out more.</a:t>
          </a:r>
        </a:p>
      </dsp:txBody>
      <dsp:txXfrm>
        <a:off x="5329512" y="1512095"/>
        <a:ext cx="2467085" cy="1776301"/>
      </dsp:txXfrm>
    </dsp:sp>
    <dsp:sp modelId="{DEC5BF34-7050-48DE-8FF8-5BA438DF190F}">
      <dsp:nvSpPr>
        <dsp:cNvPr id="0" name=""/>
        <dsp:cNvSpPr/>
      </dsp:nvSpPr>
      <dsp:spPr>
        <a:xfrm>
          <a:off x="5329512" y="327894"/>
          <a:ext cx="2467085" cy="118420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693" tIns="165100" rIns="243693" bIns="16510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/>
            <a:t>03</a:t>
          </a:r>
        </a:p>
      </dsp:txBody>
      <dsp:txXfrm>
        <a:off x="5329512" y="327894"/>
        <a:ext cx="2467085" cy="1184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560F8-393B-4741-82B0-CE42EBA9CA38}">
      <dsp:nvSpPr>
        <dsp:cNvPr id="0" name=""/>
        <dsp:cNvSpPr/>
      </dsp:nvSpPr>
      <dsp:spPr>
        <a:xfrm>
          <a:off x="0" y="0"/>
          <a:ext cx="7290197" cy="756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6BAB0E-BE2A-4194-8171-7A0E6CF89F2E}">
      <dsp:nvSpPr>
        <dsp:cNvPr id="0" name=""/>
        <dsp:cNvSpPr/>
      </dsp:nvSpPr>
      <dsp:spPr>
        <a:xfrm>
          <a:off x="230109" y="172656"/>
          <a:ext cx="418380" cy="418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374B5B-346D-4E2D-9105-929820D796A2}">
      <dsp:nvSpPr>
        <dsp:cNvPr id="0" name=""/>
        <dsp:cNvSpPr/>
      </dsp:nvSpPr>
      <dsp:spPr>
        <a:xfrm>
          <a:off x="878600" y="3398"/>
          <a:ext cx="6411596" cy="756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07" tIns="80507" rIns="80507" bIns="80507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/>
            <a:t>Make it work for you – customize messages that fit your membership/target clients.</a:t>
          </a:r>
          <a:endParaRPr lang="en-US" sz="2100" kern="1200" dirty="0"/>
        </a:p>
      </dsp:txBody>
      <dsp:txXfrm>
        <a:off x="878600" y="3398"/>
        <a:ext cx="6411596" cy="756896"/>
      </dsp:txXfrm>
    </dsp:sp>
    <dsp:sp modelId="{E8C3BEFB-C967-47F9-984A-8460C3DE02F0}">
      <dsp:nvSpPr>
        <dsp:cNvPr id="0" name=""/>
        <dsp:cNvSpPr/>
      </dsp:nvSpPr>
      <dsp:spPr>
        <a:xfrm>
          <a:off x="0" y="952366"/>
          <a:ext cx="7290197" cy="760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F1DAE1-1343-4AD7-B265-154EA5DCCC41}">
      <dsp:nvSpPr>
        <dsp:cNvPr id="0" name=""/>
        <dsp:cNvSpPr/>
      </dsp:nvSpPr>
      <dsp:spPr>
        <a:xfrm>
          <a:off x="230109" y="1123522"/>
          <a:ext cx="418380" cy="418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66E5C-0DFA-4CDF-A9F6-747D436F56F7}">
      <dsp:nvSpPr>
        <dsp:cNvPr id="0" name=""/>
        <dsp:cNvSpPr/>
      </dsp:nvSpPr>
      <dsp:spPr>
        <a:xfrm>
          <a:off x="878600" y="952366"/>
          <a:ext cx="6411596" cy="76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07" tIns="80507" rIns="80507" bIns="80507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/>
            <a:t>Resegmenting an existing and degraded list is painful – make it a game.</a:t>
          </a:r>
          <a:endParaRPr lang="en-US" sz="2100" kern="1200"/>
        </a:p>
      </dsp:txBody>
      <dsp:txXfrm>
        <a:off x="878600" y="952366"/>
        <a:ext cx="6411596" cy="760692"/>
      </dsp:txXfrm>
    </dsp:sp>
    <dsp:sp modelId="{0C6FC56B-2CE8-45F0-B9A1-571437900331}">
      <dsp:nvSpPr>
        <dsp:cNvPr id="0" name=""/>
        <dsp:cNvSpPr/>
      </dsp:nvSpPr>
      <dsp:spPr>
        <a:xfrm>
          <a:off x="0" y="1903232"/>
          <a:ext cx="7290197" cy="760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3CDB0-243A-4FE0-A168-D8DDEB23B52C}">
      <dsp:nvSpPr>
        <dsp:cNvPr id="0" name=""/>
        <dsp:cNvSpPr/>
      </dsp:nvSpPr>
      <dsp:spPr>
        <a:xfrm>
          <a:off x="230109" y="2074388"/>
          <a:ext cx="418380" cy="4183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BC31B-236E-4E88-859A-B98AEB00B36C}">
      <dsp:nvSpPr>
        <dsp:cNvPr id="0" name=""/>
        <dsp:cNvSpPr/>
      </dsp:nvSpPr>
      <dsp:spPr>
        <a:xfrm>
          <a:off x="878600" y="1903232"/>
          <a:ext cx="6411596" cy="76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07" tIns="80507" rIns="80507" bIns="80507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/>
            <a:t>Customized messaging doesn’t replace existing communications schedule</a:t>
          </a:r>
          <a:endParaRPr lang="en-US" sz="2100" kern="1200"/>
        </a:p>
      </dsp:txBody>
      <dsp:txXfrm>
        <a:off x="878600" y="1903232"/>
        <a:ext cx="6411596" cy="760692"/>
      </dsp:txXfrm>
    </dsp:sp>
    <dsp:sp modelId="{3ADC4F36-294E-4802-99CC-18351BB8D4D9}">
      <dsp:nvSpPr>
        <dsp:cNvPr id="0" name=""/>
        <dsp:cNvSpPr/>
      </dsp:nvSpPr>
      <dsp:spPr>
        <a:xfrm>
          <a:off x="0" y="2854098"/>
          <a:ext cx="7290197" cy="760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CEC7DC-AC21-4752-8D91-3D7F0E7D6D1E}">
      <dsp:nvSpPr>
        <dsp:cNvPr id="0" name=""/>
        <dsp:cNvSpPr/>
      </dsp:nvSpPr>
      <dsp:spPr>
        <a:xfrm>
          <a:off x="230109" y="3025254"/>
          <a:ext cx="418380" cy="4183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46DCFD-B5C2-40B9-998E-75E7C9FE6983}">
      <dsp:nvSpPr>
        <dsp:cNvPr id="0" name=""/>
        <dsp:cNvSpPr/>
      </dsp:nvSpPr>
      <dsp:spPr>
        <a:xfrm>
          <a:off x="878600" y="2854098"/>
          <a:ext cx="6411596" cy="76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07" tIns="80507" rIns="80507" bIns="80507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/>
            <a:t>Upping your marketing game will feed the sales/new membership pipeline</a:t>
          </a:r>
          <a:endParaRPr lang="en-US" sz="2100" kern="1200"/>
        </a:p>
      </dsp:txBody>
      <dsp:txXfrm>
        <a:off x="878600" y="2854098"/>
        <a:ext cx="6411596" cy="76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AA7C7-F56A-43A7-948E-4219A6FDD78A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0ACAB-FBAB-47BC-89C5-FB9235AD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4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49E2566-E2C3-4E5E-9B4E-37FB2AEA185D}" type="datetime1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BEX Arizona - Rebekah Morris - rmorris@azbex.com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06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3AC-FD73-4E28-BD2B-7F13481B5789}" type="datetime1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EC9A9D6E-38BB-490C-A736-396DFF7D06A5}"/>
              </a:ext>
            </a:extLst>
          </p:cNvPr>
          <p:cNvSpPr txBox="1">
            <a:spLocks/>
          </p:cNvSpPr>
          <p:nvPr userDrawn="1"/>
        </p:nvSpPr>
        <p:spPr>
          <a:xfrm>
            <a:off x="537996" y="6526264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BEX Arizona - Rebekah Morris - rmorris@azbex.com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0D33-9C5A-467A-96C0-B42B92A9B405}" type="datetime1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4D9C0D2-9D28-44AA-84D5-B6D4094E4E3C}"/>
              </a:ext>
            </a:extLst>
          </p:cNvPr>
          <p:cNvSpPr txBox="1">
            <a:spLocks/>
          </p:cNvSpPr>
          <p:nvPr userDrawn="1"/>
        </p:nvSpPr>
        <p:spPr>
          <a:xfrm>
            <a:off x="537996" y="6526264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BEX Arizona - Rebekah Morris - rmorris@azbex.com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BEX Arizona - Rebekah Morris - rmorris@azbex.com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F6BF-3F47-4649-983A-290C67A6442D}" type="datetime1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BEX Arizona - Rebekah Morris - rmorris@azbex.com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0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CF06-6AB5-4E1B-AC38-F7D850F8861C}" type="datetime1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E029AC1-2954-42E2-9365-4B923CB2D235}"/>
              </a:ext>
            </a:extLst>
          </p:cNvPr>
          <p:cNvSpPr txBox="1">
            <a:spLocks/>
          </p:cNvSpPr>
          <p:nvPr userDrawn="1"/>
        </p:nvSpPr>
        <p:spPr>
          <a:xfrm>
            <a:off x="537996" y="6526264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BEX Arizona - Rebekah Morris - rmorris@azbex.com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1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04C5-9688-4080-8521-E3686CC29505}" type="datetime1">
              <a:rPr lang="en-US" smtClean="0"/>
              <a:t>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3A183F48-9C44-4220-ADD4-F0721430449A}"/>
              </a:ext>
            </a:extLst>
          </p:cNvPr>
          <p:cNvSpPr txBox="1">
            <a:spLocks/>
          </p:cNvSpPr>
          <p:nvPr userDrawn="1"/>
        </p:nvSpPr>
        <p:spPr>
          <a:xfrm>
            <a:off x="537996" y="6526264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BEX Arizona - Rebekah Morris - rmorris@azbex.com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5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91E-CADF-4688-B280-655B50B99BD4}" type="datetime1">
              <a:rPr lang="en-US" smtClean="0"/>
              <a:t>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A3913A8-AB7B-4FF1-A03B-E76CF0734DF7}"/>
              </a:ext>
            </a:extLst>
          </p:cNvPr>
          <p:cNvSpPr txBox="1">
            <a:spLocks/>
          </p:cNvSpPr>
          <p:nvPr userDrawn="1"/>
        </p:nvSpPr>
        <p:spPr>
          <a:xfrm>
            <a:off x="537996" y="6526264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BEX Arizona - Rebekah Morris - rmorris@azbex.com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8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273C-5058-476D-9561-4CEEEA4DE9FF}" type="datetime1">
              <a:rPr lang="en-US" smtClean="0"/>
              <a:t>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7F1CC9-4253-43B5-9E80-78CE78F41CE8}"/>
              </a:ext>
            </a:extLst>
          </p:cNvPr>
          <p:cNvSpPr txBox="1">
            <a:spLocks/>
          </p:cNvSpPr>
          <p:nvPr userDrawn="1"/>
        </p:nvSpPr>
        <p:spPr>
          <a:xfrm>
            <a:off x="537996" y="6526264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BEX Arizona - Rebekah Morris - rmorris@azbex.com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1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2F6-CF04-422B-9EB3-8E1F12D9DC50}" type="datetime1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BEX Arizona - Rebekah Morris - rmorris@azbex.com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F34B-831B-4057-9F5C-FF9F5EF579C5}" type="datetime1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236F631A-87ED-4AEB-8329-72723B55568E}"/>
              </a:ext>
            </a:extLst>
          </p:cNvPr>
          <p:cNvSpPr txBox="1">
            <a:spLocks/>
          </p:cNvSpPr>
          <p:nvPr userDrawn="1"/>
        </p:nvSpPr>
        <p:spPr>
          <a:xfrm>
            <a:off x="537996" y="6526264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BEX Arizona - Rebekah Morris - rmorris@azbex.com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7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996B19-2635-4704-A405-C5016F94CAAE}" type="datetime1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BEX Arizona - Rebekah Morris - rmorris@azbex.com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B57DBFA-1E15-1245-8A1A-6804822408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02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4" Type="http://schemas.openxmlformats.org/officeDocument/2006/relationships/image" Target="../media/image8.png"/><Relationship Id="rId5" Type="http://schemas.openxmlformats.org/officeDocument/2006/relationships/image" Target="../media/image11.svg"/><Relationship Id="rId6" Type="http://schemas.openxmlformats.org/officeDocument/2006/relationships/image" Target="../media/image9.png"/><Relationship Id="rId7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8CF7905-56DB-4950-ABDD-540F2F837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A0E0D8E-B442-45FE-887A-5103CCD23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0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707" y="640080"/>
            <a:ext cx="4698966" cy="3034857"/>
          </a:xfrm>
        </p:spPr>
        <p:txBody>
          <a:bodyPr anchor="b">
            <a:normAutofit/>
          </a:bodyPr>
          <a:lstStyle/>
          <a:p>
            <a:r>
              <a:rPr lang="en-US" spc="300">
                <a:solidFill>
                  <a:srgbClr val="FFFFFF"/>
                </a:solidFill>
              </a:rPr>
              <a:t>Building Marketing Messages that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190" y="3849539"/>
            <a:ext cx="4640064" cy="2359417"/>
          </a:xfrm>
        </p:spPr>
        <p:txBody>
          <a:bodyPr anchor="t">
            <a:normAutofit/>
          </a:bodyPr>
          <a:lstStyle/>
          <a:p>
            <a:pPr algn="r"/>
            <a:r>
              <a:rPr lang="en-US" spc="300" dirty="0">
                <a:solidFill>
                  <a:srgbClr val="FFFFFF"/>
                </a:solidFill>
              </a:rPr>
              <a:t>By Rebekah Morris, BEX Arizona</a:t>
            </a:r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xmlns="" id="{DC27016B-572A-44A7-9DE9-60FA17B56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84092" y="484633"/>
            <a:ext cx="2783502" cy="278350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B5BB601-08A7-443A-BDC2-A0C7DA6694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0009" y="3765314"/>
            <a:ext cx="44577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968CE5AD-8D7C-464C-B1DB-EB42294BC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412" y="5003465"/>
            <a:ext cx="1949431" cy="13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9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400295" cy="1499616"/>
          </a:xfrm>
        </p:spPr>
        <p:txBody>
          <a:bodyPr>
            <a:normAutofit/>
          </a:bodyPr>
          <a:lstStyle/>
          <a:p>
            <a:r>
              <a:rPr lang="en-US"/>
              <a:t>Characteristics of Contractors</a:t>
            </a:r>
          </a:p>
        </p:txBody>
      </p:sp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xmlns="" id="{61E7E594-3223-49C1-8C64-0CFC0D42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2721999"/>
            <a:ext cx="4400295" cy="3014202"/>
          </a:xfrm>
          <a:prstGeom prst="rect">
            <a:avLst/>
          </a:prstGeom>
        </p:spPr>
      </p:pic>
      <p:sp>
        <p:nvSpPr>
          <p:cNvPr id="24" name="Rectangle 19">
            <a:extLst>
              <a:ext uri="{FF2B5EF4-FFF2-40B4-BE49-F238E27FC236}">
                <a16:creationId xmlns:a16="http://schemas.microsoft.com/office/drawing/2014/main" xmlns="" id="{CA4D39DB-AFA4-47BA-A7F2-13A71D210C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2" y="-2"/>
            <a:ext cx="3493008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117" y="585216"/>
            <a:ext cx="2645282" cy="5586984"/>
          </a:xfrm>
        </p:spPr>
        <p:txBody>
          <a:bodyPr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Constantly ‘sold’ bidding services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More focused on marketing and BD than design firms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Eager to overcome the ‘crooked contractor’ reputation</a:t>
            </a: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Seller / Doer model</a:t>
            </a:r>
          </a:p>
          <a:p>
            <a:pPr>
              <a:buFont typeface="Arial"/>
              <a:buChar char="•"/>
            </a:pP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223EC3-2785-4D3B-AF01-CAB3D2B7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4426094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/>
              <a:t>BEX Arizona - Rebekah Morris - rmorris@azbex.com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0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BDDD243-ED5F-4896-B18B-ABCF4B7E1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9E6BB3-DF2B-4751-97C5-B3DB949AE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61721DD-D110-44EE-82A7-D56AB687E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223EC3-2785-4D3B-AF01-CAB3D2B7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6470704"/>
            <a:ext cx="4426094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</a:rPr>
              <a:t>BEX Arizona - Rebekah Morris - rmorris@azbex.com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A88647D-5772-45F4-A6B3-D09605C0FD14}"/>
              </a:ext>
            </a:extLst>
          </p:cNvPr>
          <p:cNvSpPr txBox="1">
            <a:spLocks/>
          </p:cNvSpPr>
          <p:nvPr/>
        </p:nvSpPr>
        <p:spPr>
          <a:xfrm>
            <a:off x="759707" y="5133467"/>
            <a:ext cx="8623882" cy="1056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Characteristics by size of firm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35AE6A-D616-4E34-A15B-940C3E06C0CC}"/>
              </a:ext>
            </a:extLst>
          </p:cNvPr>
          <p:cNvSpPr/>
          <p:nvPr/>
        </p:nvSpPr>
        <p:spPr>
          <a:xfrm>
            <a:off x="605056" y="2084810"/>
            <a:ext cx="2396946" cy="419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051AD1B-F117-447E-B3C2-2402720619B8}"/>
              </a:ext>
            </a:extLst>
          </p:cNvPr>
          <p:cNvSpPr/>
          <p:nvPr/>
        </p:nvSpPr>
        <p:spPr>
          <a:xfrm>
            <a:off x="3311134" y="2090890"/>
            <a:ext cx="2396946" cy="419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1185DEE-AC96-4CC9-82BB-28D7A7DDF872}"/>
              </a:ext>
            </a:extLst>
          </p:cNvPr>
          <p:cNvSpPr/>
          <p:nvPr/>
        </p:nvSpPr>
        <p:spPr>
          <a:xfrm>
            <a:off x="6050768" y="2090890"/>
            <a:ext cx="2396946" cy="419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5526EE69-83E9-431A-B410-246B218CB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203407"/>
            <a:ext cx="8220162" cy="2808003"/>
          </a:xfrm>
        </p:spPr>
        <p:txBody>
          <a:bodyPr numCol="3" anchor="t">
            <a:normAutofit fontScale="40000" lnSpcReduction="20000"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   </a:t>
            </a:r>
            <a:r>
              <a:rPr lang="en-US" sz="4500" b="1" dirty="0" smtClean="0">
                <a:solidFill>
                  <a:schemeClr val="bg1"/>
                </a:solidFill>
              </a:rPr>
              <a:t>   SMALL FIRMS	</a:t>
            </a:r>
            <a:endParaRPr lang="en-US" sz="45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500" dirty="0"/>
              <a:t>  L</a:t>
            </a:r>
            <a:r>
              <a:rPr lang="en-US" sz="4500" dirty="0">
                <a:solidFill>
                  <a:schemeClr val="tx1"/>
                </a:solidFill>
              </a:rPr>
              <a:t>ack organization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  Reactive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  Want Active Bid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  Easily </a:t>
            </a:r>
            <a:r>
              <a:rPr lang="en-US" sz="4500" dirty="0" smtClean="0">
                <a:solidFill>
                  <a:schemeClr val="tx1"/>
                </a:solidFill>
              </a:rPr>
              <a:t>overwhelmed</a:t>
            </a:r>
            <a:endParaRPr lang="en-US" sz="4500" dirty="0">
              <a:solidFill>
                <a:schemeClr val="tx1"/>
              </a:solidFill>
            </a:endParaRPr>
          </a:p>
          <a:p>
            <a:endParaRPr lang="en-US" sz="4500" dirty="0"/>
          </a:p>
          <a:p>
            <a:endParaRPr lang="en-US" sz="4500" dirty="0"/>
          </a:p>
          <a:p>
            <a:pPr marL="0" indent="0">
              <a:buNone/>
            </a:pPr>
            <a:r>
              <a:rPr lang="en-US" sz="4500" b="1" dirty="0" smtClean="0">
                <a:solidFill>
                  <a:schemeClr val="bg1"/>
                </a:solidFill>
              </a:rPr>
              <a:t>      MEDIUM </a:t>
            </a:r>
            <a:r>
              <a:rPr lang="en-US" sz="4500" b="1" dirty="0">
                <a:solidFill>
                  <a:schemeClr val="bg1"/>
                </a:solidFill>
              </a:rPr>
              <a:t>FIRMS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500" dirty="0"/>
              <a:t>  Dream bigger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500" dirty="0"/>
              <a:t>  Becoming </a:t>
            </a:r>
            <a:r>
              <a:rPr lang="en-US" sz="4500" dirty="0" smtClean="0"/>
              <a:t>more </a:t>
            </a:r>
            <a:r>
              <a:rPr lang="en-US" sz="4500" dirty="0"/>
              <a:t>proactive and business-savvy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500" dirty="0"/>
              <a:t> Relies on active bid but  tries to use pre-bid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5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500" dirty="0"/>
          </a:p>
          <a:p>
            <a:pPr marL="0" indent="0">
              <a:buClr>
                <a:srgbClr val="C00000"/>
              </a:buClr>
              <a:buNone/>
            </a:pPr>
            <a:r>
              <a:rPr lang="en-US" sz="4500" b="1" dirty="0" smtClean="0">
                <a:solidFill>
                  <a:schemeClr val="bg1"/>
                </a:solidFill>
              </a:rPr>
              <a:t>        LARGE </a:t>
            </a:r>
            <a:r>
              <a:rPr lang="en-US" sz="4500" b="1" dirty="0">
                <a:solidFill>
                  <a:schemeClr val="bg1"/>
                </a:solidFill>
              </a:rPr>
              <a:t>FIRMS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4500" dirty="0"/>
              <a:t>Dismissive of leads services, or entrenched with CMD/IMS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4500" dirty="0"/>
              <a:t>Robust Marketing / BD Systems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4500" dirty="0"/>
              <a:t>Demands pre-bid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BC85219-DDA8-4075-B9DB-66A978D7E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911" y="613875"/>
            <a:ext cx="2251534" cy="13580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DA1239E-8F55-45BF-9FA8-3F280149B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45" y="1091565"/>
            <a:ext cx="2173509" cy="8526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7F66EFD-B657-483B-93EF-169C15B98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42" y="1059114"/>
            <a:ext cx="1350627" cy="8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4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883F9AA6-0DA9-4F38-AA8A-C355838EB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96" y="4952954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/>
              <a:t>Putting it all together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C45FA27-EB18-4E04-8C96-68F7A0BC1D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526213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D85AD81-1909-4DDD-ABCB-09D50F1C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6470704"/>
            <a:ext cx="4426094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BEX Arizona - Rebekah Morris - rmorris@azbex.com</a:t>
            </a:r>
            <a:endParaRPr lang="en-US"/>
          </a:p>
        </p:txBody>
      </p:sp>
      <p:graphicFrame>
        <p:nvGraphicFramePr>
          <p:cNvPr id="34" name="Content Placeholder 7">
            <a:extLst>
              <a:ext uri="{FF2B5EF4-FFF2-40B4-BE49-F238E27FC236}">
                <a16:creationId xmlns:a16="http://schemas.microsoft.com/office/drawing/2014/main" xmlns="" id="{F60AE6E3-5104-4E20-82A2-69FC5BD27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589899"/>
              </p:ext>
            </p:extLst>
          </p:nvPr>
        </p:nvGraphicFramePr>
        <p:xfrm>
          <a:off x="768096" y="1311468"/>
          <a:ext cx="7797207" cy="361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C89F650-21EA-4B5C-A612-4ABF3B01AF94}"/>
              </a:ext>
            </a:extLst>
          </p:cNvPr>
          <p:cNvSpPr/>
          <p:nvPr/>
        </p:nvSpPr>
        <p:spPr>
          <a:xfrm>
            <a:off x="-50334" y="-6292"/>
            <a:ext cx="9244668" cy="1155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02F296F-EB2E-4C39-A0BE-A49237FAB776}"/>
              </a:ext>
            </a:extLst>
          </p:cNvPr>
          <p:cNvSpPr/>
          <p:nvPr/>
        </p:nvSpPr>
        <p:spPr>
          <a:xfrm>
            <a:off x="650650" y="296781"/>
            <a:ext cx="5299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Build messages with building blocks:</a:t>
            </a:r>
          </a:p>
        </p:txBody>
      </p:sp>
    </p:spTree>
    <p:extLst>
      <p:ext uri="{BB962C8B-B14F-4D97-AF65-F5344CB8AC3E}">
        <p14:creationId xmlns:p14="http://schemas.microsoft.com/office/powerpoint/2010/main" val="116915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83F9AA6-0DA9-4F38-AA8A-C355838EB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952954"/>
            <a:ext cx="7290054" cy="1499616"/>
          </a:xfrm>
        </p:spPr>
        <p:txBody>
          <a:bodyPr>
            <a:normAutofit/>
          </a:bodyPr>
          <a:lstStyle/>
          <a:p>
            <a:r>
              <a:rPr lang="en-US"/>
              <a:t>Conclusions &amp; next steps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C45FA27-EB18-4E04-8C96-68F7A0BC1D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526213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58DE9E-33F9-4E85-9C28-9D9A0FBB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BEX Arizona - Rebekah Morris - rmorris@azbex.com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E539653-569C-440B-94E7-98FD81D00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262066"/>
              </p:ext>
            </p:extLst>
          </p:nvPr>
        </p:nvGraphicFramePr>
        <p:xfrm>
          <a:off x="767953" y="992221"/>
          <a:ext cx="7290197" cy="361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57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Learn From My Mistakes</a:t>
            </a: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Young and inexperienced me just wanted to build a network</a:t>
            </a:r>
            <a:r>
              <a:rPr lang="is-IS" dirty="0">
                <a:solidFill>
                  <a:srgbClr val="FFFFFF"/>
                </a:solidFill>
              </a:rPr>
              <a:t>…</a:t>
            </a:r>
          </a:p>
          <a:p>
            <a:r>
              <a:rPr lang="en-US" dirty="0">
                <a:solidFill>
                  <a:srgbClr val="FFFFFF"/>
                </a:solidFill>
              </a:rPr>
              <a:t>Quantity over Quality. Every. Darn. Time.</a:t>
            </a:r>
          </a:p>
          <a:p>
            <a:r>
              <a:rPr lang="en-US" dirty="0">
                <a:solidFill>
                  <a:srgbClr val="FFFFFF"/>
                </a:solidFill>
              </a:rPr>
              <a:t>So</a:t>
            </a:r>
            <a:r>
              <a:rPr lang="is-IS" dirty="0">
                <a:solidFill>
                  <a:srgbClr val="FFFFFF"/>
                </a:solidFill>
              </a:rPr>
              <a:t>… What Happened? Lots of mistakes.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Goober_Exc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78660"/>
            <a:ext cx="4091940" cy="270068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C2FC37-BAAB-48C5-92BC-0C200066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6470704"/>
            <a:ext cx="4426094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BEX Arizona - Rebekah Morris - rmorris@azbex.com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1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3323844" cy="1499616"/>
          </a:xfrm>
        </p:spPr>
        <p:txBody>
          <a:bodyPr>
            <a:normAutofit/>
          </a:bodyPr>
          <a:lstStyle/>
          <a:p>
            <a:r>
              <a:rPr lang="en-US" sz="4100" dirty="0"/>
              <a:t>Things I Learned Not To Do</a:t>
            </a:r>
            <a:r>
              <a:rPr lang="is-IS" sz="4100" dirty="0"/>
              <a:t>…</a:t>
            </a:r>
            <a:endParaRPr lang="en-US" sz="4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096" y="2286000"/>
            <a:ext cx="3558371" cy="4297680"/>
          </a:xfrm>
        </p:spPr>
        <p:txBody>
          <a:bodyPr>
            <a:normAutofit/>
          </a:bodyPr>
          <a:lstStyle/>
          <a:p>
            <a:pPr>
              <a:buSzPct val="102000"/>
              <a:buFont typeface="Tw Cen MT" panose="020B0602020104020603" pitchFamily="34" charset="0"/>
              <a:buChar char="•"/>
            </a:pPr>
            <a:r>
              <a:rPr lang="en-US" sz="1800" dirty="0"/>
              <a:t>Send ‘Subscribe now’ messages to everyone</a:t>
            </a:r>
            <a:r>
              <a:rPr lang="is-IS" sz="1800" dirty="0"/>
              <a:t>… </a:t>
            </a:r>
            <a:br>
              <a:rPr lang="is-IS" sz="1800" dirty="0"/>
            </a:br>
            <a:r>
              <a:rPr lang="is-IS" sz="1800" dirty="0"/>
              <a:t>Even people who were already subscribers...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s-IS" sz="1800" dirty="0"/>
              <a:t>Blast every message to everyone in the database, regardless of what’s going on in their world.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All words. All the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Assume everyone reads every email I send.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Assume the super-smart people I asked for advice were typical of my prospective clients.</a:t>
            </a:r>
          </a:p>
        </p:txBody>
      </p:sp>
      <p:pic>
        <p:nvPicPr>
          <p:cNvPr id="6" name="Picture 5" descr="Homer_DOH!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r="27032" b="9091"/>
          <a:stretch/>
        </p:blipFill>
        <p:spPr>
          <a:xfrm>
            <a:off x="4572000" y="1397045"/>
            <a:ext cx="4091940" cy="40639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A929B38-9837-47C1-8C40-455182B1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6470704"/>
            <a:ext cx="4426094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BEX Arizona - Rebekah Morris - rmorris@azbex.com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5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BDDD243-ED5F-4896-B18B-ABCF4B7E1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9E6BB3-DF2B-4751-97C5-B3DB949AE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911819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End 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096" y="643467"/>
            <a:ext cx="3465237" cy="3606798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/>
              <a:t>Our CRM </a:t>
            </a:r>
            <a:r>
              <a:rPr lang="en-US" sz="2000" dirty="0" smtClean="0"/>
              <a:t>had </a:t>
            </a:r>
            <a:r>
              <a:rPr lang="en-US" sz="2000" dirty="0"/>
              <a:t>a ton of outdated or irrelevant contacts that we sent the same messages to and did not have the results we wanted.</a:t>
            </a:r>
          </a:p>
        </p:txBody>
      </p:sp>
      <p:pic>
        <p:nvPicPr>
          <p:cNvPr id="4" name="Content Placeholder 3" descr="Scribble monst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13300" y="920380"/>
            <a:ext cx="3560318" cy="30529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61721DD-D110-44EE-82A7-D56AB687E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D71187-B0F2-4173-BF7D-4BABF17C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6470704"/>
            <a:ext cx="4426094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BEX Arizona - Rebekah Morris - rmorris@azbex.com</a:t>
            </a:r>
          </a:p>
        </p:txBody>
      </p:sp>
    </p:spTree>
    <p:extLst>
      <p:ext uri="{BB962C8B-B14F-4D97-AF65-F5344CB8AC3E}">
        <p14:creationId xmlns:p14="http://schemas.microsoft.com/office/powerpoint/2010/main" val="365217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9E6BB3-DF2B-4751-97C5-B3DB949AE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964"/>
            <a:ext cx="6095113" cy="6878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911819"/>
            <a:ext cx="488289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Retooling our Email Marketing Systems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739173"/>
            <a:ext cx="4880603" cy="3606798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rgbClr val="FFFFFF"/>
                </a:solidFill>
              </a:rPr>
              <a:t> This meant cleaning up a horribly degraded contact list, distilling down specific messages to smaller groups of contacts, and customizing them for better results.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61721DD-D110-44EE-82A7-D56AB687E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9D2C54-735E-449E-9C9B-62B5CCC8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119" y="6470704"/>
            <a:ext cx="3497580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BEX Arizona - Rebekah Morris - rmorris@azbex.com</a:t>
            </a:r>
          </a:p>
        </p:txBody>
      </p:sp>
      <p:pic>
        <p:nvPicPr>
          <p:cNvPr id="5" name="Graphic 4" descr="Scissors">
            <a:extLst>
              <a:ext uri="{FF2B5EF4-FFF2-40B4-BE49-F238E27FC236}">
                <a16:creationId xmlns:a16="http://schemas.microsoft.com/office/drawing/2014/main" xmlns="" id="{BB5CB267-6BB6-4074-A23A-FA3879D4F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38397" y="4874032"/>
            <a:ext cx="939535" cy="939535"/>
          </a:xfrm>
          <a:prstGeom prst="rect">
            <a:avLst/>
          </a:prstGeom>
        </p:spPr>
      </p:pic>
      <p:pic>
        <p:nvPicPr>
          <p:cNvPr id="11" name="Graphic 10" descr="Network">
            <a:extLst>
              <a:ext uri="{FF2B5EF4-FFF2-40B4-BE49-F238E27FC236}">
                <a16:creationId xmlns:a16="http://schemas.microsoft.com/office/drawing/2014/main" xmlns="" id="{D9F21073-1742-42B7-972C-72B2AA17B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38396" y="1044433"/>
            <a:ext cx="939535" cy="939535"/>
          </a:xfrm>
          <a:prstGeom prst="rect">
            <a:avLst/>
          </a:prstGeom>
        </p:spPr>
      </p:pic>
      <p:pic>
        <p:nvPicPr>
          <p:cNvPr id="14" name="Graphic 13" descr="Filter">
            <a:extLst>
              <a:ext uri="{FF2B5EF4-FFF2-40B4-BE49-F238E27FC236}">
                <a16:creationId xmlns:a16="http://schemas.microsoft.com/office/drawing/2014/main" xmlns="" id="{BD0876E3-8B1F-45D2-801F-8793546E3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038396" y="2965054"/>
            <a:ext cx="939536" cy="9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6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40029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How to Segment Contacts</a:t>
            </a:r>
          </a:p>
        </p:txBody>
      </p:sp>
      <p:pic>
        <p:nvPicPr>
          <p:cNvPr id="4" name="Content Placeholder 3" descr="stereotypin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1837" r="3498" b="2537"/>
          <a:stretch/>
        </p:blipFill>
        <p:spPr>
          <a:xfrm>
            <a:off x="903776" y="2286000"/>
            <a:ext cx="4128934" cy="3886200"/>
          </a:xfrm>
          <a:prstGeom prst="rect">
            <a:avLst/>
          </a:prstGeom>
        </p:spPr>
      </p:pic>
      <p:sp>
        <p:nvSpPr>
          <p:cNvPr id="30" name="Rectangle 25">
            <a:extLst>
              <a:ext uri="{FF2B5EF4-FFF2-40B4-BE49-F238E27FC236}">
                <a16:creationId xmlns:a16="http://schemas.microsoft.com/office/drawing/2014/main" xmlns="" id="{CA4D39DB-AFA4-47BA-A7F2-13A71D210C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2" y="-2"/>
            <a:ext cx="3493008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86673" y="585216"/>
            <a:ext cx="3265048" cy="558698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rgbClr val="FFFFFF"/>
                </a:solidFill>
              </a:rPr>
              <a:t>Two criteria matter most: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Role of Firm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80000"/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Size of Firm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6FF7A90-B476-4163-B4E8-55235253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4426094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BEX Arizona - Rebekah Morris - rmorris@azbex.com</a:t>
            </a:r>
          </a:p>
        </p:txBody>
      </p:sp>
    </p:spTree>
    <p:extLst>
      <p:ext uri="{BB962C8B-B14F-4D97-AF65-F5344CB8AC3E}">
        <p14:creationId xmlns:p14="http://schemas.microsoft.com/office/powerpoint/2010/main" val="290162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21" y="768291"/>
            <a:ext cx="7415283" cy="761852"/>
          </a:xfrm>
        </p:spPr>
        <p:txBody>
          <a:bodyPr/>
          <a:lstStyle/>
          <a:p>
            <a:r>
              <a:rPr lang="en-US" dirty="0"/>
              <a:t>Understand Current Customers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176516"/>
              </p:ext>
            </p:extLst>
          </p:nvPr>
        </p:nvGraphicFramePr>
        <p:xfrm>
          <a:off x="889198" y="2034591"/>
          <a:ext cx="7683720" cy="2788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0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0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5815"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</a:t>
                      </a:r>
                      <a:r>
                        <a:rPr lang="en-US" baseline="0" dirty="0"/>
                        <a:t> Firm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815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815">
                <a:tc>
                  <a:txBody>
                    <a:bodyPr/>
                    <a:lstStyle/>
                    <a:p>
                      <a:r>
                        <a:rPr lang="en-US" dirty="0"/>
                        <a:t>Design Firm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815">
                <a:tc>
                  <a:txBody>
                    <a:bodyPr/>
                    <a:lstStyle/>
                    <a:p>
                      <a:r>
                        <a:rPr lang="en-US" dirty="0"/>
                        <a:t>Contractors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557">
                <a:tc>
                  <a:txBody>
                    <a:bodyPr/>
                    <a:lstStyle/>
                    <a:p>
                      <a:r>
                        <a:rPr lang="en-US" dirty="0"/>
                        <a:t>Vendors /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F73B88-B264-4470-8B43-D43199B6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3" y="6594157"/>
            <a:ext cx="3859795" cy="228660"/>
          </a:xfrm>
        </p:spPr>
        <p:txBody>
          <a:bodyPr/>
          <a:lstStyle/>
          <a:p>
            <a:r>
              <a:rPr lang="pt-BR"/>
              <a:t>BEX Arizona - Rebekah Morris - rmorris@azbex.com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198" y="5074046"/>
            <a:ext cx="7248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A firm can fit in one and only one category. If they ‘can’ fit into more than one, use either the dominant part of their business or the furthest ‘upstream’ service.</a:t>
            </a:r>
          </a:p>
        </p:txBody>
      </p:sp>
    </p:spTree>
    <p:extLst>
      <p:ext uri="{BB962C8B-B14F-4D97-AF65-F5344CB8AC3E}">
        <p14:creationId xmlns:p14="http://schemas.microsoft.com/office/powerpoint/2010/main" val="58539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Challenge – Distill down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>
                <a:solidFill>
                  <a:srgbClr val="FFFFFF"/>
                </a:solidFill>
              </a:rPr>
              <a:t>Ignore anyone who isn’t a big (profitable) part of your business, or not where you want to go.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rgbClr val="FFFFFF"/>
                </a:solidFill>
              </a:rPr>
              <a:t>Work into existing comm. schedule</a:t>
            </a:r>
          </a:p>
          <a:p>
            <a:pPr>
              <a:buClr>
                <a:schemeClr val="accent2"/>
              </a:buClr>
            </a:pPr>
            <a:r>
              <a:rPr lang="en-US" dirty="0">
                <a:solidFill>
                  <a:srgbClr val="FFFFFF"/>
                </a:solidFill>
              </a:rPr>
              <a:t>Email templates are your secret weapon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udiencesegment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96966"/>
            <a:ext cx="4091940" cy="226406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13A048-1832-41EA-8AAF-1B18703D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6470704"/>
            <a:ext cx="4426094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BEX Arizona - Rebekah Morris - rmorris@azbex.com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6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400295" cy="1499616"/>
          </a:xfrm>
        </p:spPr>
        <p:txBody>
          <a:bodyPr>
            <a:normAutofit/>
          </a:bodyPr>
          <a:lstStyle/>
          <a:p>
            <a:r>
              <a:rPr lang="en-US"/>
              <a:t>Characteristics of Design Firms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A4D39DB-AFA4-47BA-A7F2-13A71D210C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2" y="-2"/>
            <a:ext cx="3493008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117" y="1008620"/>
            <a:ext cx="2645282" cy="516357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Smart – snobby smart even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Specialists, not generalists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Local-first, pet peeve is selecting an out of market firm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Price-sensitive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4E787D-217C-4A76-8B52-EF42A9F7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096" y="6470704"/>
            <a:ext cx="4426094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/>
              <a:t>BEX Arizona - Rebekah Morris - rmorris@azbex.com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A61790-EE66-40CC-B3E1-394B0AC6D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17" y="2760723"/>
            <a:ext cx="4470273" cy="29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0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8">
      <a:dk1>
        <a:srgbClr val="3F3F3F"/>
      </a:dk1>
      <a:lt1>
        <a:sysClr val="window" lastClr="FFFFFF"/>
      </a:lt1>
      <a:dk2>
        <a:srgbClr val="595959"/>
      </a:dk2>
      <a:lt2>
        <a:srgbClr val="E7E6E6"/>
      </a:lt2>
      <a:accent1>
        <a:srgbClr val="560E3D"/>
      </a:accent1>
      <a:accent2>
        <a:srgbClr val="BC9FB3"/>
      </a:accent2>
      <a:accent3>
        <a:srgbClr val="8C8C8C"/>
      </a:accent3>
      <a:accent4>
        <a:srgbClr val="C2C2C2"/>
      </a:accent4>
      <a:accent5>
        <a:srgbClr val="C7E2B2"/>
      </a:accent5>
      <a:accent6>
        <a:srgbClr val="F0A6D7"/>
      </a:accent6>
      <a:hlink>
        <a:srgbClr val="AE1C7B"/>
      </a:hlink>
      <a:folHlink>
        <a:srgbClr val="954F7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540</Words>
  <Application>Microsoft Macintosh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Integral</vt:lpstr>
      <vt:lpstr>Building Marketing Messages that Work</vt:lpstr>
      <vt:lpstr>Learn From My Mistakes</vt:lpstr>
      <vt:lpstr>Things I Learned Not To Do…</vt:lpstr>
      <vt:lpstr>End Result</vt:lpstr>
      <vt:lpstr>Retooling our Email Marketing Systems</vt:lpstr>
      <vt:lpstr>How to Segment Contacts</vt:lpstr>
      <vt:lpstr>Understand Current Customers</vt:lpstr>
      <vt:lpstr>Challenge – Distill down</vt:lpstr>
      <vt:lpstr>Characteristics of Design Firms</vt:lpstr>
      <vt:lpstr>Characteristics of Contractors</vt:lpstr>
      <vt:lpstr>PowerPoint Presentation</vt:lpstr>
      <vt:lpstr>Putting it all together</vt:lpstr>
      <vt:lpstr>Conclusions &amp; 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Marketing Messages that Work</dc:title>
  <dc:creator>Rachel Pratt</dc:creator>
  <cp:lastModifiedBy>Rebekah Morris</cp:lastModifiedBy>
  <cp:revision>10</cp:revision>
  <dcterms:created xsi:type="dcterms:W3CDTF">2019-02-12T21:16:26Z</dcterms:created>
  <dcterms:modified xsi:type="dcterms:W3CDTF">2019-02-14T14:32:33Z</dcterms:modified>
</cp:coreProperties>
</file>