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8"/>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5A60"/>
    <a:srgbClr val="C7C8CA"/>
    <a:srgbClr val="130D4C"/>
    <a:srgbClr val="CBD2D5"/>
    <a:srgbClr val="C4C9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38"/>
    <p:restoredTop sz="99823" autoAdjust="0"/>
  </p:normalViewPr>
  <p:slideViewPr>
    <p:cSldViewPr snapToGrid="0" snapToObjects="1">
      <p:cViewPr>
        <p:scale>
          <a:sx n="100" d="100"/>
          <a:sy n="100" d="100"/>
        </p:scale>
        <p:origin x="944" y="3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928D2-0427-F646-A9CF-98F977E3EE0B}" type="datetimeFigureOut">
              <a:rPr lang="en-US" smtClean="0"/>
              <a:t>2/11/19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68D73-CDB5-9946-83C3-B4D48684470E}" type="slidenum">
              <a:rPr lang="en-US" smtClean="0"/>
              <a:t>‹#›</a:t>
            </a:fld>
            <a:endParaRPr lang="en-US"/>
          </a:p>
        </p:txBody>
      </p:sp>
    </p:spTree>
    <p:extLst>
      <p:ext uri="{BB962C8B-B14F-4D97-AF65-F5344CB8AC3E}">
        <p14:creationId xmlns:p14="http://schemas.microsoft.com/office/powerpoint/2010/main" val="170145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0FAA508-F0CD-46EA-95FB-26B559A0B5D9}" type="datetimeFigureOut">
              <a:rPr lang="en-US" smtClean="0"/>
              <a:t>2/11/19</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D7E63A33-8271-4DD0-9C48-789913D7C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0FAA508-F0CD-46EA-95FB-26B559A0B5D9}" type="datetimeFigureOut">
              <a:rPr lang="en-US" smtClean="0"/>
              <a:t>2/11/19</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0FAA508-F0CD-46EA-95FB-26B559A0B5D9}"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FAA508-F0CD-46EA-95FB-26B559A0B5D9}" type="datetimeFigureOut">
              <a:rPr lang="en-US" smtClean="0"/>
              <a:t>2/11/19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2/11/19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0FAA508-F0CD-46EA-95FB-26B559A0B5D9}" type="datetimeFigureOut">
              <a:rPr lang="en-US" smtClean="0"/>
              <a:t>2/11/19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0FAA508-F0CD-46EA-95FB-26B559A0B5D9}" type="datetimeFigureOut">
              <a:rPr lang="en-US" smtClean="0"/>
              <a:t>2/11/19</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A822907-8A9D-4F6B-98F6-913902AD56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1" Type="http://schemas.openxmlformats.org/officeDocument/2006/relationships/image" Target="../media/image13.tiff"/><Relationship Id="rId12" Type="http://schemas.openxmlformats.org/officeDocument/2006/relationships/image" Target="../media/image14.tiff"/><Relationship Id="rId13" Type="http://schemas.openxmlformats.org/officeDocument/2006/relationships/image" Target="../media/image15.jpg"/><Relationship Id="rId14" Type="http://schemas.openxmlformats.org/officeDocument/2006/relationships/image" Target="../media/image16.jpg"/><Relationship Id="rId15" Type="http://schemas.openxmlformats.org/officeDocument/2006/relationships/image" Target="../media/image17.png"/><Relationship Id="rId16"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6.tiff"/><Relationship Id="rId4" Type="http://schemas.openxmlformats.org/officeDocument/2006/relationships/image" Target="../media/image5.tiff"/><Relationship Id="rId5" Type="http://schemas.openxmlformats.org/officeDocument/2006/relationships/image" Target="../media/image7.tiff"/><Relationship Id="rId6" Type="http://schemas.openxmlformats.org/officeDocument/2006/relationships/image" Target="../media/image8.tiff"/><Relationship Id="rId7" Type="http://schemas.openxmlformats.org/officeDocument/2006/relationships/image" Target="../media/image9.tiff"/><Relationship Id="rId8" Type="http://schemas.openxmlformats.org/officeDocument/2006/relationships/image" Target="../media/image10.tiff"/><Relationship Id="rId9" Type="http://schemas.openxmlformats.org/officeDocument/2006/relationships/image" Target="../media/image11.tiff"/><Relationship Id="rId10" Type="http://schemas.openxmlformats.org/officeDocument/2006/relationships/image" Target="../media/image1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0.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1.tiff"/></Relationships>
</file>

<file path=ppt/slides/_rels/slide7.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6.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0D4C"/>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861" y="254667"/>
            <a:ext cx="2109039" cy="1406025"/>
          </a:xfrm>
          <a:prstGeom prst="rect">
            <a:avLst/>
          </a:prstGeom>
        </p:spPr>
      </p:pic>
      <p:sp>
        <p:nvSpPr>
          <p:cNvPr id="6" name="TextBox 5"/>
          <p:cNvSpPr txBox="1"/>
          <p:nvPr/>
        </p:nvSpPr>
        <p:spPr>
          <a:xfrm>
            <a:off x="355600" y="2350363"/>
            <a:ext cx="8445500" cy="1877437"/>
          </a:xfrm>
          <a:prstGeom prst="rect">
            <a:avLst/>
          </a:prstGeom>
          <a:noFill/>
          <a:ln>
            <a:noFill/>
          </a:ln>
        </p:spPr>
        <p:txBody>
          <a:bodyPr wrap="square" rtlCol="0">
            <a:spAutoFit/>
          </a:bodyPr>
          <a:lstStyle/>
          <a:p>
            <a:endParaRPr lang="en-US" i="1" dirty="0">
              <a:latin typeface="Avenir Next Regular"/>
              <a:cs typeface="Avenir Next Regular"/>
            </a:endParaRPr>
          </a:p>
          <a:p>
            <a:endParaRPr lang="en-US" i="1" dirty="0" smtClean="0">
              <a:latin typeface="Avenir Next Regular"/>
              <a:cs typeface="Avenir Next Regular"/>
            </a:endParaRPr>
          </a:p>
          <a:p>
            <a:pPr algn="ctr"/>
            <a:r>
              <a:rPr lang="en-US" b="1" dirty="0" smtClean="0">
                <a:latin typeface="Avenir Next Regular"/>
                <a:cs typeface="Avenir Next Regular"/>
              </a:rPr>
              <a:t>Our Competition</a:t>
            </a:r>
            <a:endParaRPr lang="en-US" b="1" dirty="0">
              <a:latin typeface="Avenir Next Regular"/>
              <a:cs typeface="Avenir Next Regular"/>
            </a:endParaRPr>
          </a:p>
          <a:p>
            <a:pPr algn="ctr"/>
            <a:endParaRPr lang="en-US" sz="1300" b="1" dirty="0">
              <a:latin typeface="Avenir Next Regular"/>
              <a:cs typeface="Avenir Next Regular"/>
            </a:endParaRPr>
          </a:p>
          <a:p>
            <a:pPr algn="ctr"/>
            <a:r>
              <a:rPr lang="en-US" sz="1300" b="1" dirty="0" smtClean="0">
                <a:latin typeface="Avenir Next Regular"/>
                <a:cs typeface="Avenir Next Regular"/>
              </a:rPr>
              <a:t>Who are they? What are they up to?</a:t>
            </a:r>
            <a:endParaRPr lang="en-US" sz="1300" b="1" dirty="0">
              <a:latin typeface="Avenir Next Regular"/>
              <a:cs typeface="Avenir Next Regular"/>
            </a:endParaRPr>
          </a:p>
          <a:p>
            <a:endParaRPr lang="en-US" i="1" dirty="0">
              <a:latin typeface="Avenir Next Regular"/>
              <a:cs typeface="Avenir Next Regular"/>
            </a:endParaRPr>
          </a:p>
          <a:p>
            <a:endParaRPr lang="en-US" i="1" dirty="0">
              <a:latin typeface="Avenir Next Regular"/>
              <a:cs typeface="Avenir Next Regular"/>
            </a:endParaRPr>
          </a:p>
        </p:txBody>
      </p:sp>
      <p:sp>
        <p:nvSpPr>
          <p:cNvPr id="11" name="TextBox 10"/>
          <p:cNvSpPr txBox="1"/>
          <p:nvPr/>
        </p:nvSpPr>
        <p:spPr>
          <a:xfrm>
            <a:off x="1828800" y="4433163"/>
            <a:ext cx="5702300" cy="1877437"/>
          </a:xfrm>
          <a:prstGeom prst="rect">
            <a:avLst/>
          </a:prstGeom>
          <a:noFill/>
          <a:ln>
            <a:noFill/>
          </a:ln>
        </p:spPr>
        <p:txBody>
          <a:bodyPr wrap="square" rtlCol="0">
            <a:spAutoFit/>
          </a:bodyPr>
          <a:lstStyle/>
          <a:p>
            <a:endParaRPr lang="en-US" i="1" dirty="0">
              <a:latin typeface="Avenir Next Regular"/>
              <a:cs typeface="Avenir Next Regular"/>
            </a:endParaRPr>
          </a:p>
          <a:p>
            <a:endParaRPr lang="en-US" i="1" dirty="0" smtClean="0">
              <a:latin typeface="Avenir Next Regular"/>
              <a:cs typeface="Avenir Next Regular"/>
            </a:endParaRPr>
          </a:p>
          <a:p>
            <a:pPr algn="ctr"/>
            <a:r>
              <a:rPr lang="en-US" b="1" dirty="0" smtClean="0">
                <a:latin typeface="Avenir Next Regular"/>
                <a:cs typeface="Avenir Next Regular"/>
              </a:rPr>
              <a:t>PRESENTED BY:</a:t>
            </a:r>
          </a:p>
          <a:p>
            <a:pPr algn="ctr"/>
            <a:r>
              <a:rPr lang="en-US" sz="1300" b="1" dirty="0" smtClean="0">
                <a:latin typeface="Avenir Next Regular"/>
                <a:cs typeface="Avenir Next Regular"/>
              </a:rPr>
              <a:t>Lynn Stetson</a:t>
            </a:r>
          </a:p>
          <a:p>
            <a:pPr algn="ctr"/>
            <a:r>
              <a:rPr lang="en-US" sz="1300" b="1" dirty="0" smtClean="0">
                <a:latin typeface="Avenir Next Regular"/>
                <a:cs typeface="Avenir Next Regular"/>
              </a:rPr>
              <a:t>Builders Exchange of Kentucky</a:t>
            </a:r>
            <a:endParaRPr lang="en-US" sz="1300" b="1" dirty="0" smtClean="0">
              <a:latin typeface="Avenir Next Regular"/>
              <a:cs typeface="Avenir Next Regular"/>
            </a:endParaRPr>
          </a:p>
          <a:p>
            <a:endParaRPr lang="en-US" i="1" dirty="0" smtClean="0">
              <a:latin typeface="Avenir Next Regular"/>
              <a:cs typeface="Avenir Next Regular"/>
            </a:endParaRPr>
          </a:p>
          <a:p>
            <a:endParaRPr lang="en-US" i="1" dirty="0">
              <a:latin typeface="Avenir Next Regular"/>
              <a:cs typeface="Avenir Next Regular"/>
            </a:endParaRPr>
          </a:p>
        </p:txBody>
      </p:sp>
      <p:pic>
        <p:nvPicPr>
          <p:cNvPr id="5" name="Picture 4"/>
          <p:cNvPicPr>
            <a:picLocks noChangeAspect="1"/>
          </p:cNvPicPr>
          <p:nvPr/>
        </p:nvPicPr>
        <p:blipFill>
          <a:blip r:embed="rId3"/>
          <a:stretch>
            <a:fillRect/>
          </a:stretch>
        </p:blipFill>
        <p:spPr>
          <a:xfrm>
            <a:off x="6146799" y="5016280"/>
            <a:ext cx="711201" cy="711201"/>
          </a:xfrm>
          <a:prstGeom prst="rect">
            <a:avLst/>
          </a:prstGeom>
        </p:spPr>
      </p:pic>
    </p:spTree>
    <p:extLst>
      <p:ext uri="{BB962C8B-B14F-4D97-AF65-F5344CB8AC3E}">
        <p14:creationId xmlns:p14="http://schemas.microsoft.com/office/powerpoint/2010/main" val="817502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003300" y="1802245"/>
            <a:ext cx="7988300" cy="4247317"/>
          </a:xfrm>
          <a:prstGeom prst="rect">
            <a:avLst/>
          </a:prstGeom>
        </p:spPr>
        <p:txBody>
          <a:bodyPr wrap="square">
            <a:spAutoFit/>
          </a:bodyPr>
          <a:lstStyle/>
          <a:p>
            <a:r>
              <a:rPr lang="en-US" dirty="0" smtClean="0">
                <a:latin typeface="Avenir Next" charset="0"/>
                <a:ea typeface="Avenir Next" charset="0"/>
                <a:cs typeface="Avenir Next" charset="0"/>
              </a:rPr>
              <a:t>Founded </a:t>
            </a:r>
            <a:r>
              <a:rPr lang="en-US" dirty="0">
                <a:latin typeface="Avenir Next" charset="0"/>
                <a:ea typeface="Avenir Next" charset="0"/>
                <a:cs typeface="Avenir Next" charset="0"/>
              </a:rPr>
              <a:t>in Boston in the late </a:t>
            </a:r>
            <a:r>
              <a:rPr lang="en-US" dirty="0" smtClean="0">
                <a:latin typeface="Avenir Next" charset="0"/>
                <a:ea typeface="Avenir Next" charset="0"/>
                <a:cs typeface="Avenir Next" charset="0"/>
              </a:rPr>
              <a:t>1800s</a:t>
            </a:r>
            <a:r>
              <a:rPr lang="en-US" dirty="0">
                <a:latin typeface="Avenir Next" charset="0"/>
                <a:ea typeface="Avenir Next" charset="0"/>
                <a:cs typeface="Avenir Next" charset="0"/>
              </a:rPr>
              <a:t>, the F. W. Dodge Company provided local contractors and national suppliers with bid information services from pre-bid (leads) to contract award reporting; online plans, specs and addenda and statistical data. In 1961, McGraw Hill Publishing purchased the company and restructured operations, including consolidated reporting and closing physical plan room operation by the </a:t>
            </a:r>
            <a:r>
              <a:rPr lang="en-US" dirty="0" smtClean="0">
                <a:latin typeface="Avenir Next" charset="0"/>
                <a:ea typeface="Avenir Next" charset="0"/>
                <a:cs typeface="Avenir Next" charset="0"/>
              </a:rPr>
              <a:t>mid-1980s</a:t>
            </a:r>
            <a:r>
              <a:rPr lang="en-US" dirty="0">
                <a:latin typeface="Avenir Next" charset="0"/>
                <a:ea typeface="Avenir Next" charset="0"/>
                <a:cs typeface="Avenir Next" charset="0"/>
              </a:rPr>
              <a:t>. In 2014, McGraw sold this construction division to Symphony Technology Group for $320 million. The company is privately held. </a:t>
            </a:r>
            <a:endParaRPr lang="en-US" dirty="0">
              <a:latin typeface="Avenir Next" charset="0"/>
              <a:ea typeface="Avenir Next" charset="0"/>
              <a:cs typeface="Avenir Next" charset="0"/>
            </a:endParaRPr>
          </a:p>
          <a:p>
            <a:endParaRPr lang="en-US" b="1" dirty="0" smtClean="0">
              <a:latin typeface="Avenir Next" charset="0"/>
              <a:ea typeface="Avenir Next" charset="0"/>
              <a:cs typeface="Avenir Next" charset="0"/>
            </a:endParaRPr>
          </a:p>
          <a:p>
            <a:pPr marL="742950" lvl="1" indent="-285750">
              <a:buFont typeface="Arial" charset="0"/>
              <a:buChar char="•"/>
            </a:pPr>
            <a:r>
              <a:rPr lang="en-US" b="1" dirty="0" err="1" smtClean="0">
                <a:latin typeface="Avenir Next" charset="0"/>
                <a:ea typeface="Avenir Next" charset="0"/>
                <a:cs typeface="Avenir Next" charset="0"/>
              </a:rPr>
              <a:t>Adenium</a:t>
            </a:r>
            <a:r>
              <a:rPr lang="en-US" b="1" dirty="0" smtClean="0">
                <a:latin typeface="Avenir Next" charset="0"/>
                <a:ea typeface="Avenir Next" charset="0"/>
                <a:cs typeface="Avenir Next" charset="0"/>
              </a:rPr>
              <a:t> </a:t>
            </a:r>
            <a:r>
              <a:rPr lang="en-US" b="1" dirty="0">
                <a:latin typeface="Avenir Next" charset="0"/>
                <a:ea typeface="Avenir Next" charset="0"/>
                <a:cs typeface="Avenir Next" charset="0"/>
              </a:rPr>
              <a:t>Systems: </a:t>
            </a:r>
            <a:r>
              <a:rPr lang="en-US" dirty="0">
                <a:latin typeface="Avenir Next" charset="0"/>
                <a:ea typeface="Avenir Next" charset="0"/>
                <a:cs typeface="Avenir Next" charset="0"/>
              </a:rPr>
              <a:t>Provider of Workforce Management Tools. Dodge acquired in </a:t>
            </a:r>
            <a:r>
              <a:rPr lang="en-US" dirty="0" smtClean="0">
                <a:latin typeface="Avenir Next" charset="0"/>
                <a:ea typeface="Avenir Next" charset="0"/>
                <a:cs typeface="Avenir Next" charset="0"/>
              </a:rPr>
              <a:t>May </a:t>
            </a:r>
            <a:r>
              <a:rPr lang="en-US" dirty="0">
                <a:latin typeface="Avenir Next" charset="0"/>
                <a:ea typeface="Avenir Next" charset="0"/>
                <a:cs typeface="Avenir Next" charset="0"/>
              </a:rPr>
              <a:t>2016. </a:t>
            </a:r>
          </a:p>
          <a:p>
            <a:pPr marL="742950" lvl="1" indent="-285750">
              <a:buFont typeface="Arial" charset="0"/>
              <a:buChar char="•"/>
            </a:pPr>
            <a:endParaRPr lang="en-US" b="1" dirty="0" smtClean="0">
              <a:latin typeface="Avenir Next" charset="0"/>
              <a:ea typeface="Avenir Next" charset="0"/>
              <a:cs typeface="Avenir Next" charset="0"/>
            </a:endParaRPr>
          </a:p>
          <a:p>
            <a:pPr marL="742950" lvl="1" indent="-285750">
              <a:buFont typeface="Arial" charset="0"/>
              <a:buChar char="•"/>
            </a:pPr>
            <a:r>
              <a:rPr lang="en-US" b="1" dirty="0" smtClean="0">
                <a:latin typeface="Avenir Next" charset="0"/>
                <a:ea typeface="Avenir Next" charset="0"/>
                <a:cs typeface="Avenir Next" charset="0"/>
              </a:rPr>
              <a:t>Integrated </a:t>
            </a:r>
            <a:r>
              <a:rPr lang="en-US" b="1" dirty="0">
                <a:latin typeface="Avenir Next" charset="0"/>
                <a:ea typeface="Avenir Next" charset="0"/>
                <a:cs typeface="Avenir Next" charset="0"/>
              </a:rPr>
              <a:t>Marketing Systems: </a:t>
            </a:r>
            <a:r>
              <a:rPr lang="en-US" dirty="0">
                <a:latin typeface="Avenir Next" charset="0"/>
                <a:ea typeface="Avenir Next" charset="0"/>
                <a:cs typeface="Avenir Next" charset="0"/>
              </a:rPr>
              <a:t>Provider of Advance Notice public construction opportunities to the architecture and engineering sectors. Dodge acquired in </a:t>
            </a:r>
            <a:r>
              <a:rPr lang="en-US" dirty="0" smtClean="0">
                <a:latin typeface="Avenir Next" charset="0"/>
                <a:ea typeface="Avenir Next" charset="0"/>
                <a:cs typeface="Avenir Next" charset="0"/>
              </a:rPr>
              <a:t>October </a:t>
            </a:r>
            <a:r>
              <a:rPr lang="en-US" dirty="0">
                <a:latin typeface="Avenir Next" charset="0"/>
                <a:ea typeface="Avenir Next" charset="0"/>
                <a:cs typeface="Avenir Next" charset="0"/>
              </a:rPr>
              <a:t>2018. </a:t>
            </a:r>
          </a:p>
        </p:txBody>
      </p:sp>
      <p:pic>
        <p:nvPicPr>
          <p:cNvPr id="3" name="Picture 2"/>
          <p:cNvPicPr>
            <a:picLocks noChangeAspect="1"/>
          </p:cNvPicPr>
          <p:nvPr/>
        </p:nvPicPr>
        <p:blipFill rotWithShape="1">
          <a:blip r:embed="rId3"/>
          <a:srcRect t="25687" b="31051"/>
          <a:stretch/>
        </p:blipFill>
        <p:spPr>
          <a:xfrm>
            <a:off x="6464300" y="576421"/>
            <a:ext cx="2387600" cy="1032933"/>
          </a:xfrm>
          <a:prstGeom prst="rect">
            <a:avLst/>
          </a:prstGeom>
        </p:spPr>
      </p:pic>
    </p:spTree>
    <p:extLst>
      <p:ext uri="{BB962C8B-B14F-4D97-AF65-F5344CB8AC3E}">
        <p14:creationId xmlns:p14="http://schemas.microsoft.com/office/powerpoint/2010/main" val="1683985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003300" y="2817965"/>
            <a:ext cx="7988300" cy="2031325"/>
          </a:xfrm>
          <a:prstGeom prst="rect">
            <a:avLst/>
          </a:prstGeom>
        </p:spPr>
        <p:txBody>
          <a:bodyPr wrap="square">
            <a:spAutoFit/>
          </a:bodyPr>
          <a:lstStyle/>
          <a:p>
            <a:r>
              <a:rPr lang="en-US" dirty="0" smtClean="0">
                <a:latin typeface="Avenir Next" charset="0"/>
                <a:ea typeface="Avenir Next" charset="0"/>
                <a:cs typeface="Avenir Next" charset="0"/>
              </a:rPr>
              <a:t>Founded </a:t>
            </a:r>
            <a:r>
              <a:rPr lang="en-US" dirty="0">
                <a:latin typeface="Avenir Next" charset="0"/>
                <a:ea typeface="Avenir Next" charset="0"/>
                <a:cs typeface="Avenir Next" charset="0"/>
              </a:rPr>
              <a:t>in 1913 as a directory resource for the construction industry. The Blue Book published by region and delivered to the construction industry free of charge. Revenues are largely derived through advertising, however BB Bid offers small to mid-sized general contractors a rudimentary “private” plan room. </a:t>
            </a:r>
            <a:endParaRPr lang="en-US" dirty="0" smtClean="0">
              <a:latin typeface="Avenir Next" charset="0"/>
              <a:ea typeface="Avenir Next" charset="0"/>
              <a:cs typeface="Avenir Next" charset="0"/>
            </a:endParaRPr>
          </a:p>
          <a:p>
            <a:endParaRPr lang="en-US" dirty="0">
              <a:latin typeface="Avenir Next" charset="0"/>
              <a:ea typeface="Avenir Next" charset="0"/>
              <a:cs typeface="Avenir Next" charset="0"/>
            </a:endParaRPr>
          </a:p>
          <a:p>
            <a:pPr marL="742950" lvl="1" indent="-285750">
              <a:buFont typeface="Arial" charset="0"/>
              <a:buChar char="•"/>
            </a:pPr>
            <a:r>
              <a:rPr lang="en-US" b="1" dirty="0" smtClean="0">
                <a:latin typeface="Avenir Next" charset="0"/>
                <a:ea typeface="Avenir Next" charset="0"/>
                <a:cs typeface="Avenir Next" charset="0"/>
              </a:rPr>
              <a:t>Jobsite123</a:t>
            </a:r>
            <a:r>
              <a:rPr lang="en-US" b="1" dirty="0">
                <a:latin typeface="Avenir Next" charset="0"/>
                <a:ea typeface="Avenir Next" charset="0"/>
                <a:cs typeface="Avenir Next" charset="0"/>
              </a:rPr>
              <a:t>: </a:t>
            </a:r>
            <a:r>
              <a:rPr lang="en-US" dirty="0">
                <a:latin typeface="Avenir Next" charset="0"/>
                <a:ea typeface="Avenir Next" charset="0"/>
                <a:cs typeface="Avenir Next" charset="0"/>
              </a:rPr>
              <a:t>Prequalification system. Acquired in </a:t>
            </a:r>
            <a:r>
              <a:rPr lang="en-US" dirty="0" smtClean="0">
                <a:latin typeface="Avenir Next" charset="0"/>
                <a:ea typeface="Avenir Next" charset="0"/>
                <a:cs typeface="Avenir Next" charset="0"/>
              </a:rPr>
              <a:t>June </a:t>
            </a:r>
            <a:r>
              <a:rPr lang="en-US" dirty="0">
                <a:latin typeface="Avenir Next" charset="0"/>
                <a:ea typeface="Avenir Next" charset="0"/>
                <a:cs typeface="Avenir Next" charset="0"/>
              </a:rPr>
              <a:t>2013. </a:t>
            </a:r>
            <a:endParaRPr lang="en-US" dirty="0">
              <a:effectLst/>
              <a:latin typeface="Avenir Next" charset="0"/>
              <a:ea typeface="Avenir Next" charset="0"/>
              <a:cs typeface="Avenir Next" charset="0"/>
            </a:endParaRPr>
          </a:p>
        </p:txBody>
      </p:sp>
      <p:pic>
        <p:nvPicPr>
          <p:cNvPr id="2" name="Picture 1"/>
          <p:cNvPicPr>
            <a:picLocks noChangeAspect="1"/>
          </p:cNvPicPr>
          <p:nvPr/>
        </p:nvPicPr>
        <p:blipFill>
          <a:blip r:embed="rId3"/>
          <a:stretch>
            <a:fillRect/>
          </a:stretch>
        </p:blipFill>
        <p:spPr>
          <a:xfrm>
            <a:off x="6066547" y="1586065"/>
            <a:ext cx="2463800" cy="1231900"/>
          </a:xfrm>
          <a:prstGeom prst="rect">
            <a:avLst/>
          </a:prstGeom>
        </p:spPr>
      </p:pic>
    </p:spTree>
    <p:extLst>
      <p:ext uri="{BB962C8B-B14F-4D97-AF65-F5344CB8AC3E}">
        <p14:creationId xmlns:p14="http://schemas.microsoft.com/office/powerpoint/2010/main" val="1055785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003300" y="3153881"/>
            <a:ext cx="7988300" cy="1477328"/>
          </a:xfrm>
          <a:prstGeom prst="rect">
            <a:avLst/>
          </a:prstGeom>
        </p:spPr>
        <p:txBody>
          <a:bodyPr wrap="square">
            <a:spAutoFit/>
          </a:bodyPr>
          <a:lstStyle/>
          <a:p>
            <a:r>
              <a:rPr lang="en-US" dirty="0" smtClean="0">
                <a:latin typeface="Avenir Next" charset="0"/>
                <a:ea typeface="Avenir Next" charset="0"/>
                <a:cs typeface="Avenir Next" charset="0"/>
              </a:rPr>
              <a:t>Founded </a:t>
            </a:r>
            <a:r>
              <a:rPr lang="en-US" dirty="0">
                <a:latin typeface="Avenir Next" charset="0"/>
                <a:ea typeface="Avenir Next" charset="0"/>
                <a:cs typeface="Avenir Next" charset="0"/>
              </a:rPr>
              <a:t>in 1999 by Robert Morgan, the organization is focused on working directly with public agencies to offer an alternative to creating in-house plan distribution systems. Morgan was an early adopter of the Software as a Service </a:t>
            </a:r>
            <a:r>
              <a:rPr lang="en-US" dirty="0" smtClean="0">
                <a:latin typeface="Avenir Next" charset="0"/>
                <a:ea typeface="Avenir Next" charset="0"/>
                <a:cs typeface="Avenir Next" charset="0"/>
              </a:rPr>
              <a:t>model</a:t>
            </a:r>
            <a:r>
              <a:rPr lang="en-US" dirty="0">
                <a:latin typeface="Avenir Next" charset="0"/>
                <a:ea typeface="Avenir Next" charset="0"/>
                <a:cs typeface="Avenir Next" charset="0"/>
              </a:rPr>
              <a:t>. Now pushing the concept of online bidding and locking down public agencies into exclusive use of their system. </a:t>
            </a:r>
            <a:endParaRPr lang="en-US" dirty="0">
              <a:latin typeface="Avenir Next" charset="0"/>
              <a:ea typeface="Avenir Next" charset="0"/>
              <a:cs typeface="Avenir Next" charset="0"/>
            </a:endParaRPr>
          </a:p>
        </p:txBody>
      </p:sp>
      <p:pic>
        <p:nvPicPr>
          <p:cNvPr id="2" name="Picture 1"/>
          <p:cNvPicPr>
            <a:picLocks noChangeAspect="1"/>
          </p:cNvPicPr>
          <p:nvPr/>
        </p:nvPicPr>
        <p:blipFill>
          <a:blip r:embed="rId3"/>
          <a:stretch>
            <a:fillRect/>
          </a:stretch>
        </p:blipFill>
        <p:spPr>
          <a:xfrm>
            <a:off x="4997450" y="1865701"/>
            <a:ext cx="3454400" cy="1117600"/>
          </a:xfrm>
          <a:prstGeom prst="rect">
            <a:avLst/>
          </a:prstGeom>
        </p:spPr>
      </p:pic>
    </p:spTree>
    <p:extLst>
      <p:ext uri="{BB962C8B-B14F-4D97-AF65-F5344CB8AC3E}">
        <p14:creationId xmlns:p14="http://schemas.microsoft.com/office/powerpoint/2010/main" val="2072805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003300" y="2551205"/>
            <a:ext cx="7988300" cy="2585323"/>
          </a:xfrm>
          <a:prstGeom prst="rect">
            <a:avLst/>
          </a:prstGeom>
        </p:spPr>
        <p:txBody>
          <a:bodyPr wrap="square">
            <a:spAutoFit/>
          </a:bodyPr>
          <a:lstStyle/>
          <a:p>
            <a:r>
              <a:rPr lang="en-US" dirty="0" smtClean="0">
                <a:latin typeface="Avenir Next" charset="0"/>
                <a:ea typeface="Avenir Next" charset="0"/>
                <a:cs typeface="Avenir Next" charset="0"/>
              </a:rPr>
              <a:t>Bid management </a:t>
            </a:r>
            <a:r>
              <a:rPr lang="en-US" dirty="0">
                <a:latin typeface="Avenir Next" charset="0"/>
                <a:ea typeface="Avenir Next" charset="0"/>
                <a:cs typeface="Avenir Next" charset="0"/>
              </a:rPr>
              <a:t>platform founded by Dustin </a:t>
            </a:r>
            <a:r>
              <a:rPr lang="en-US" dirty="0" err="1">
                <a:latin typeface="Avenir Next" charset="0"/>
                <a:ea typeface="Avenir Next" charset="0"/>
                <a:cs typeface="Avenir Next" charset="0"/>
              </a:rPr>
              <a:t>DeVan</a:t>
            </a:r>
            <a:r>
              <a:rPr lang="en-US" dirty="0">
                <a:latin typeface="Avenir Next" charset="0"/>
                <a:ea typeface="Avenir Next" charset="0"/>
                <a:cs typeface="Avenir Next" charset="0"/>
              </a:rPr>
              <a:t> in 2012. </a:t>
            </a:r>
            <a:r>
              <a:rPr lang="en-US" dirty="0" err="1">
                <a:latin typeface="Avenir Next" charset="0"/>
                <a:ea typeface="Avenir Next" charset="0"/>
                <a:cs typeface="Avenir Next" charset="0"/>
              </a:rPr>
              <a:t>DeVan</a:t>
            </a:r>
            <a:r>
              <a:rPr lang="en-US" dirty="0">
                <a:latin typeface="Avenir Next" charset="0"/>
                <a:ea typeface="Avenir Next" charset="0"/>
                <a:cs typeface="Avenir Next" charset="0"/>
              </a:rPr>
              <a:t> is an engineer and former project manager with high profile </a:t>
            </a:r>
            <a:r>
              <a:rPr lang="en-US" dirty="0" smtClean="0">
                <a:latin typeface="Avenir Next" charset="0"/>
                <a:ea typeface="Avenir Next" charset="0"/>
                <a:cs typeface="Avenir Next" charset="0"/>
              </a:rPr>
              <a:t>GCs </a:t>
            </a:r>
            <a:r>
              <a:rPr lang="en-US" dirty="0">
                <a:latin typeface="Avenir Next" charset="0"/>
                <a:ea typeface="Avenir Next" charset="0"/>
                <a:cs typeface="Avenir Next" charset="0"/>
              </a:rPr>
              <a:t>such as Bechtel. Services approximately 2,500 </a:t>
            </a:r>
            <a:r>
              <a:rPr lang="en-US" dirty="0" smtClean="0">
                <a:latin typeface="Avenir Next" charset="0"/>
                <a:ea typeface="Avenir Next" charset="0"/>
                <a:cs typeface="Avenir Next" charset="0"/>
              </a:rPr>
              <a:t>general contractors</a:t>
            </a:r>
            <a:r>
              <a:rPr lang="en-US" dirty="0">
                <a:latin typeface="Avenir Next" charset="0"/>
                <a:ea typeface="Avenir Next" charset="0"/>
                <a:cs typeface="Avenir Next" charset="0"/>
              </a:rPr>
              <a:t>. </a:t>
            </a:r>
            <a:endParaRPr lang="en-US" dirty="0" smtClean="0">
              <a:latin typeface="Avenir Next" charset="0"/>
              <a:ea typeface="Avenir Next" charset="0"/>
              <a:cs typeface="Avenir Next" charset="0"/>
            </a:endParaRPr>
          </a:p>
          <a:p>
            <a:endParaRPr lang="en-US" dirty="0">
              <a:latin typeface="Avenir Next" charset="0"/>
              <a:ea typeface="Avenir Next" charset="0"/>
              <a:cs typeface="Avenir Next" charset="0"/>
            </a:endParaRPr>
          </a:p>
          <a:p>
            <a:pPr marL="285750" indent="-285750">
              <a:buFont typeface="Arial" charset="0"/>
              <a:buChar char="•"/>
            </a:pPr>
            <a:r>
              <a:rPr lang="en-US" b="1" dirty="0" err="1">
                <a:latin typeface="Avenir Next" charset="0"/>
                <a:ea typeface="Avenir Next" charset="0"/>
                <a:cs typeface="Avenir Next" charset="0"/>
              </a:rPr>
              <a:t>TradeTapp</a:t>
            </a:r>
            <a:r>
              <a:rPr lang="en-US" b="1" dirty="0">
                <a:latin typeface="Avenir Next" charset="0"/>
                <a:ea typeface="Avenir Next" charset="0"/>
                <a:cs typeface="Avenir Next" charset="0"/>
              </a:rPr>
              <a:t>: </a:t>
            </a:r>
            <a:r>
              <a:rPr lang="en-US" dirty="0">
                <a:latin typeface="Avenir Next" charset="0"/>
                <a:ea typeface="Avenir Next" charset="0"/>
                <a:cs typeface="Avenir Next" charset="0"/>
              </a:rPr>
              <a:t>Subcontractor qualification solution. Acquired by </a:t>
            </a:r>
            <a:r>
              <a:rPr lang="en-US" dirty="0" err="1">
                <a:latin typeface="Avenir Next" charset="0"/>
                <a:ea typeface="Avenir Next" charset="0"/>
                <a:cs typeface="Avenir Next" charset="0"/>
              </a:rPr>
              <a:t>BuildingConnected</a:t>
            </a:r>
            <a:r>
              <a:rPr lang="en-US" dirty="0">
                <a:latin typeface="Avenir Next" charset="0"/>
                <a:ea typeface="Avenir Next" charset="0"/>
                <a:cs typeface="Avenir Next" charset="0"/>
              </a:rPr>
              <a:t> in </a:t>
            </a:r>
            <a:r>
              <a:rPr lang="en-US" dirty="0" smtClean="0">
                <a:latin typeface="Avenir Next" charset="0"/>
                <a:ea typeface="Avenir Next" charset="0"/>
                <a:cs typeface="Avenir Next" charset="0"/>
              </a:rPr>
              <a:t>August </a:t>
            </a:r>
            <a:r>
              <a:rPr lang="en-US" dirty="0">
                <a:latin typeface="Avenir Next" charset="0"/>
                <a:ea typeface="Avenir Next" charset="0"/>
                <a:cs typeface="Avenir Next" charset="0"/>
              </a:rPr>
              <a:t>2018. </a:t>
            </a:r>
            <a:endParaRPr lang="en-US" dirty="0" smtClean="0">
              <a:latin typeface="Avenir Next" charset="0"/>
              <a:ea typeface="Avenir Next" charset="0"/>
              <a:cs typeface="Avenir Next" charset="0"/>
            </a:endParaRPr>
          </a:p>
          <a:p>
            <a:pPr marL="285750" indent="-285750">
              <a:buFont typeface="Arial" charset="0"/>
              <a:buChar char="•"/>
            </a:pPr>
            <a:endParaRPr lang="en-US" dirty="0">
              <a:latin typeface="Avenir Next" charset="0"/>
              <a:ea typeface="Avenir Next" charset="0"/>
              <a:cs typeface="Avenir Next" charset="0"/>
            </a:endParaRPr>
          </a:p>
          <a:p>
            <a:pPr marL="285750" indent="-285750">
              <a:buFont typeface="Arial" charset="0"/>
              <a:buChar char="•"/>
            </a:pPr>
            <a:r>
              <a:rPr lang="en-US" b="1" dirty="0">
                <a:latin typeface="Avenir Next" charset="0"/>
                <a:ea typeface="Avenir Next" charset="0"/>
                <a:cs typeface="Avenir Next" charset="0"/>
              </a:rPr>
              <a:t>Autodesk, Inc.: </a:t>
            </a:r>
            <a:r>
              <a:rPr lang="en-US" dirty="0" err="1">
                <a:latin typeface="Avenir Next" charset="0"/>
                <a:ea typeface="Avenir Next" charset="0"/>
                <a:cs typeface="Avenir Next" charset="0"/>
              </a:rPr>
              <a:t>AutoDesk</a:t>
            </a:r>
            <a:r>
              <a:rPr lang="en-US" dirty="0">
                <a:latin typeface="Avenir Next" charset="0"/>
                <a:ea typeface="Avenir Next" charset="0"/>
                <a:cs typeface="Avenir Next" charset="0"/>
              </a:rPr>
              <a:t> also owns </a:t>
            </a:r>
            <a:r>
              <a:rPr lang="en-US" dirty="0" err="1">
                <a:latin typeface="Avenir Next" charset="0"/>
                <a:ea typeface="Avenir Next" charset="0"/>
                <a:cs typeface="Avenir Next" charset="0"/>
              </a:rPr>
              <a:t>AutoCad</a:t>
            </a:r>
            <a:r>
              <a:rPr lang="en-US" dirty="0">
                <a:latin typeface="Avenir Next" charset="0"/>
                <a:ea typeface="Avenir Next" charset="0"/>
                <a:cs typeface="Avenir Next" charset="0"/>
              </a:rPr>
              <a:t>, BIM 360 and Revit. Acquired </a:t>
            </a:r>
            <a:r>
              <a:rPr lang="en-US" dirty="0" err="1">
                <a:latin typeface="Avenir Next" charset="0"/>
                <a:ea typeface="Avenir Next" charset="0"/>
                <a:cs typeface="Avenir Next" charset="0"/>
              </a:rPr>
              <a:t>BuildingConnected</a:t>
            </a:r>
            <a:r>
              <a:rPr lang="en-US" dirty="0">
                <a:latin typeface="Avenir Next" charset="0"/>
                <a:ea typeface="Avenir Next" charset="0"/>
                <a:cs typeface="Avenir Next" charset="0"/>
              </a:rPr>
              <a:t> </a:t>
            </a:r>
            <a:r>
              <a:rPr lang="en-US" dirty="0" smtClean="0">
                <a:latin typeface="Avenir Next" charset="0"/>
                <a:ea typeface="Avenir Next" charset="0"/>
                <a:cs typeface="Avenir Next" charset="0"/>
              </a:rPr>
              <a:t>in December </a:t>
            </a:r>
            <a:r>
              <a:rPr lang="en-US" dirty="0">
                <a:latin typeface="Avenir Next" charset="0"/>
                <a:ea typeface="Avenir Next" charset="0"/>
                <a:cs typeface="Avenir Next" charset="0"/>
              </a:rPr>
              <a:t>2018 for $275 million. </a:t>
            </a:r>
          </a:p>
        </p:txBody>
      </p:sp>
      <p:pic>
        <p:nvPicPr>
          <p:cNvPr id="5" name="Picture 4"/>
          <p:cNvPicPr>
            <a:picLocks noChangeAspect="1"/>
          </p:cNvPicPr>
          <p:nvPr/>
        </p:nvPicPr>
        <p:blipFill rotWithShape="1">
          <a:blip r:embed="rId3"/>
          <a:srcRect t="32139" b="32686"/>
          <a:stretch/>
        </p:blipFill>
        <p:spPr>
          <a:xfrm>
            <a:off x="5054600" y="1729954"/>
            <a:ext cx="3937000" cy="520700"/>
          </a:xfrm>
          <a:prstGeom prst="rect">
            <a:avLst/>
          </a:prstGeom>
        </p:spPr>
      </p:pic>
    </p:spTree>
    <p:extLst>
      <p:ext uri="{BB962C8B-B14F-4D97-AF65-F5344CB8AC3E}">
        <p14:creationId xmlns:p14="http://schemas.microsoft.com/office/powerpoint/2010/main" val="94737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003300" y="3176855"/>
            <a:ext cx="7988300" cy="2031325"/>
          </a:xfrm>
          <a:prstGeom prst="rect">
            <a:avLst/>
          </a:prstGeom>
        </p:spPr>
        <p:txBody>
          <a:bodyPr wrap="square">
            <a:spAutoFit/>
          </a:bodyPr>
          <a:lstStyle/>
          <a:p>
            <a:r>
              <a:rPr lang="en-US" dirty="0" smtClean="0">
                <a:latin typeface="Avenir Next" charset="0"/>
                <a:ea typeface="Avenir Next" charset="0"/>
                <a:cs typeface="Avenir Next" charset="0"/>
              </a:rPr>
              <a:t>Privately held </a:t>
            </a:r>
            <a:r>
              <a:rPr lang="en-US" dirty="0">
                <a:latin typeface="Avenir Next" charset="0"/>
                <a:ea typeface="Avenir Next" charset="0"/>
                <a:cs typeface="Avenir Next" charset="0"/>
              </a:rPr>
              <a:t>ITB platform with online bid submittal. Developed by two partners, Kevin </a:t>
            </a:r>
            <a:r>
              <a:rPr lang="en-US" dirty="0" err="1">
                <a:latin typeface="Avenir Next" charset="0"/>
                <a:ea typeface="Avenir Next" charset="0"/>
                <a:cs typeface="Avenir Next" charset="0"/>
              </a:rPr>
              <a:t>Priddy</a:t>
            </a:r>
            <a:r>
              <a:rPr lang="en-US" dirty="0">
                <a:latin typeface="Avenir Next" charset="0"/>
                <a:ea typeface="Avenir Next" charset="0"/>
                <a:cs typeface="Avenir Next" charset="0"/>
              </a:rPr>
              <a:t> and Kyle </a:t>
            </a:r>
            <a:r>
              <a:rPr lang="en-US" dirty="0" err="1">
                <a:latin typeface="Avenir Next" charset="0"/>
                <a:ea typeface="Avenir Next" charset="0"/>
                <a:cs typeface="Avenir Next" charset="0"/>
              </a:rPr>
              <a:t>Conlan</a:t>
            </a:r>
            <a:r>
              <a:rPr lang="en-US" dirty="0">
                <a:latin typeface="Avenir Next" charset="0"/>
                <a:ea typeface="Avenir Next" charset="0"/>
                <a:cs typeface="Avenir Next" charset="0"/>
              </a:rPr>
              <a:t> in 2009. Located in West Palm Beach, </a:t>
            </a:r>
            <a:r>
              <a:rPr lang="en-US" dirty="0" smtClean="0">
                <a:latin typeface="Avenir Next" charset="0"/>
                <a:ea typeface="Avenir Next" charset="0"/>
                <a:cs typeface="Avenir Next" charset="0"/>
              </a:rPr>
              <a:t>Florida. </a:t>
            </a:r>
            <a:r>
              <a:rPr lang="en-US" dirty="0">
                <a:latin typeface="Avenir Next" charset="0"/>
                <a:ea typeface="Avenir Next" charset="0"/>
                <a:cs typeface="Avenir Next" charset="0"/>
              </a:rPr>
              <a:t>Covers the deep south and Mid-Atlantic heavily. </a:t>
            </a:r>
            <a:endParaRPr lang="en-US" dirty="0" smtClean="0">
              <a:latin typeface="Avenir Next" charset="0"/>
              <a:ea typeface="Avenir Next" charset="0"/>
              <a:cs typeface="Avenir Next" charset="0"/>
            </a:endParaRPr>
          </a:p>
          <a:p>
            <a:endParaRPr lang="en-US" dirty="0">
              <a:latin typeface="Avenir Next" charset="0"/>
              <a:ea typeface="Avenir Next" charset="0"/>
              <a:cs typeface="Avenir Next" charset="0"/>
            </a:endParaRPr>
          </a:p>
          <a:p>
            <a:pPr marL="742950" lvl="1" indent="-285750">
              <a:buFont typeface="Arial" charset="0"/>
              <a:buChar char="•"/>
            </a:pPr>
            <a:r>
              <a:rPr lang="en-US" b="1" dirty="0" err="1" smtClean="0">
                <a:latin typeface="Avenir Next" charset="0"/>
                <a:ea typeface="Avenir Next" charset="0"/>
                <a:cs typeface="Avenir Next" charset="0"/>
              </a:rPr>
              <a:t>EliteProNet</a:t>
            </a:r>
            <a:r>
              <a:rPr lang="en-US" b="1" dirty="0">
                <a:latin typeface="Avenir Next" charset="0"/>
                <a:ea typeface="Avenir Next" charset="0"/>
                <a:cs typeface="Avenir Next" charset="0"/>
              </a:rPr>
              <a:t>: </a:t>
            </a:r>
            <a:r>
              <a:rPr lang="en-US" dirty="0">
                <a:latin typeface="Avenir Next" charset="0"/>
                <a:ea typeface="Avenir Next" charset="0"/>
                <a:cs typeface="Avenir Next" charset="0"/>
              </a:rPr>
              <a:t>Original company owned by </a:t>
            </a:r>
            <a:r>
              <a:rPr lang="en-US" dirty="0" err="1">
                <a:latin typeface="Avenir Next" charset="0"/>
                <a:ea typeface="Avenir Next" charset="0"/>
                <a:cs typeface="Avenir Next" charset="0"/>
              </a:rPr>
              <a:t>Priddy</a:t>
            </a:r>
            <a:r>
              <a:rPr lang="en-US" dirty="0">
                <a:latin typeface="Avenir Next" charset="0"/>
                <a:ea typeface="Avenir Next" charset="0"/>
                <a:cs typeface="Avenir Next" charset="0"/>
              </a:rPr>
              <a:t> &amp; </a:t>
            </a:r>
            <a:r>
              <a:rPr lang="en-US" dirty="0" err="1">
                <a:latin typeface="Avenir Next" charset="0"/>
                <a:ea typeface="Avenir Next" charset="0"/>
                <a:cs typeface="Avenir Next" charset="0"/>
              </a:rPr>
              <a:t>Conlan</a:t>
            </a:r>
            <a:r>
              <a:rPr lang="en-US" dirty="0">
                <a:latin typeface="Avenir Next" charset="0"/>
                <a:ea typeface="Avenir Next" charset="0"/>
                <a:cs typeface="Avenir Next" charset="0"/>
              </a:rPr>
              <a:t>. Ownership was transferred to </a:t>
            </a:r>
            <a:r>
              <a:rPr lang="en-US" dirty="0" err="1">
                <a:latin typeface="Avenir Next" charset="0"/>
                <a:ea typeface="Avenir Next" charset="0"/>
                <a:cs typeface="Avenir Next" charset="0"/>
              </a:rPr>
              <a:t>PlanHub</a:t>
            </a:r>
            <a:r>
              <a:rPr lang="en-US" dirty="0">
                <a:latin typeface="Avenir Next" charset="0"/>
                <a:ea typeface="Avenir Next" charset="0"/>
                <a:cs typeface="Avenir Next" charset="0"/>
              </a:rPr>
              <a:t> under a formal acquisition agreement in November 2017. </a:t>
            </a:r>
            <a:endParaRPr lang="en-US" dirty="0">
              <a:effectLst/>
              <a:latin typeface="Avenir Next" charset="0"/>
              <a:ea typeface="Avenir Next" charset="0"/>
              <a:cs typeface="Avenir Next" charset="0"/>
            </a:endParaRPr>
          </a:p>
        </p:txBody>
      </p:sp>
      <p:pic>
        <p:nvPicPr>
          <p:cNvPr id="5" name="Picture 4"/>
          <p:cNvPicPr>
            <a:picLocks noChangeAspect="1"/>
          </p:cNvPicPr>
          <p:nvPr/>
        </p:nvPicPr>
        <p:blipFill>
          <a:blip r:embed="rId3"/>
          <a:stretch>
            <a:fillRect/>
          </a:stretch>
        </p:blipFill>
        <p:spPr>
          <a:xfrm>
            <a:off x="7670800" y="1565728"/>
            <a:ext cx="1320800" cy="1320800"/>
          </a:xfrm>
          <a:prstGeom prst="rect">
            <a:avLst/>
          </a:prstGeom>
        </p:spPr>
      </p:pic>
    </p:spTree>
    <p:extLst>
      <p:ext uri="{BB962C8B-B14F-4D97-AF65-F5344CB8AC3E}">
        <p14:creationId xmlns:p14="http://schemas.microsoft.com/office/powerpoint/2010/main" val="102492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74700" y="2147442"/>
            <a:ext cx="5803900" cy="3139321"/>
          </a:xfrm>
          <a:prstGeom prst="rect">
            <a:avLst/>
          </a:prstGeom>
        </p:spPr>
        <p:txBody>
          <a:bodyPr wrap="square" numCol="2">
            <a:spAutoFit/>
          </a:bodyPr>
          <a:lstStyle/>
          <a:p>
            <a:r>
              <a:rPr lang="en-US" dirty="0" smtClean="0">
                <a:latin typeface="Avenir Next" charset="0"/>
                <a:ea typeface="Avenir Next" charset="0"/>
                <a:cs typeface="Avenir Next" charset="0"/>
              </a:rPr>
              <a:t>B2G </a:t>
            </a:r>
            <a:r>
              <a:rPr lang="en-US" dirty="0">
                <a:latin typeface="Avenir Next" charset="0"/>
                <a:ea typeface="Avenir Next" charset="0"/>
                <a:cs typeface="Avenir Next" charset="0"/>
              </a:rPr>
              <a:t>Now </a:t>
            </a:r>
          </a:p>
          <a:p>
            <a:r>
              <a:rPr lang="en-US" dirty="0" err="1">
                <a:latin typeface="Avenir Next" charset="0"/>
                <a:ea typeface="Avenir Next" charset="0"/>
                <a:cs typeface="Avenir Next" charset="0"/>
              </a:rPr>
              <a:t>BidAlert</a:t>
            </a:r>
            <a:r>
              <a:rPr lang="en-US" dirty="0">
                <a:latin typeface="Avenir Next" charset="0"/>
                <a:ea typeface="Avenir Next" charset="0"/>
                <a:cs typeface="Avenir Next" charset="0"/>
              </a:rPr>
              <a:t> </a:t>
            </a:r>
          </a:p>
          <a:p>
            <a:r>
              <a:rPr lang="en-US" dirty="0">
                <a:latin typeface="Avenir Next" charset="0"/>
                <a:ea typeface="Avenir Next" charset="0"/>
                <a:cs typeface="Avenir Next" charset="0"/>
              </a:rPr>
              <a:t>Bid Express </a:t>
            </a:r>
          </a:p>
          <a:p>
            <a:r>
              <a:rPr lang="en-US" dirty="0" err="1">
                <a:latin typeface="Avenir Next" charset="0"/>
                <a:ea typeface="Avenir Next" charset="0"/>
                <a:cs typeface="Avenir Next" charset="0"/>
              </a:rPr>
              <a:t>BidNet</a:t>
            </a:r>
            <a:r>
              <a:rPr lang="en-US" dirty="0">
                <a:latin typeface="Avenir Next" charset="0"/>
                <a:ea typeface="Avenir Next" charset="0"/>
                <a:cs typeface="Avenir Next" charset="0"/>
              </a:rPr>
              <a:t> </a:t>
            </a:r>
          </a:p>
          <a:p>
            <a:r>
              <a:rPr lang="en-US" dirty="0">
                <a:latin typeface="Avenir Next" charset="0"/>
                <a:ea typeface="Avenir Next" charset="0"/>
                <a:cs typeface="Avenir Next" charset="0"/>
              </a:rPr>
              <a:t>Bid Ocean </a:t>
            </a:r>
          </a:p>
          <a:p>
            <a:r>
              <a:rPr lang="en-US" dirty="0">
                <a:latin typeface="Avenir Next" charset="0"/>
                <a:ea typeface="Avenir Next" charset="0"/>
                <a:cs typeface="Avenir Next" charset="0"/>
              </a:rPr>
              <a:t>Bid Organizer </a:t>
            </a:r>
          </a:p>
          <a:p>
            <a:r>
              <a:rPr lang="en-US" dirty="0" err="1">
                <a:latin typeface="Avenir Next" charset="0"/>
                <a:ea typeface="Avenir Next" charset="0"/>
                <a:cs typeface="Avenir Next" charset="0"/>
              </a:rPr>
              <a:t>BidSynch</a:t>
            </a:r>
            <a:r>
              <a:rPr lang="en-US" dirty="0">
                <a:latin typeface="Avenir Next" charset="0"/>
                <a:ea typeface="Avenir Next" charset="0"/>
                <a:cs typeface="Avenir Next" charset="0"/>
              </a:rPr>
              <a:t> </a:t>
            </a:r>
          </a:p>
          <a:p>
            <a:r>
              <a:rPr lang="en-US" dirty="0" err="1">
                <a:latin typeface="Avenir Next" charset="0"/>
                <a:ea typeface="Avenir Next" charset="0"/>
                <a:cs typeface="Avenir Next" charset="0"/>
              </a:rPr>
              <a:t>BidTool.net</a:t>
            </a:r>
            <a:r>
              <a:rPr lang="en-US" dirty="0">
                <a:latin typeface="Avenir Next" charset="0"/>
                <a:ea typeface="Avenir Next" charset="0"/>
                <a:cs typeface="Avenir Next" charset="0"/>
              </a:rPr>
              <a:t> (Owned by CDC News) </a:t>
            </a:r>
          </a:p>
          <a:p>
            <a:r>
              <a:rPr lang="en-US" dirty="0" err="1">
                <a:latin typeface="Avenir Next" charset="0"/>
                <a:ea typeface="Avenir Next" charset="0"/>
                <a:cs typeface="Avenir Next" charset="0"/>
              </a:rPr>
              <a:t>BidTrakker</a:t>
            </a:r>
            <a:r>
              <a:rPr lang="en-US" dirty="0">
                <a:latin typeface="Avenir Next" charset="0"/>
                <a:ea typeface="Avenir Next" charset="0"/>
                <a:cs typeface="Avenir Next" charset="0"/>
              </a:rPr>
              <a:t> </a:t>
            </a:r>
          </a:p>
          <a:p>
            <a:endParaRPr lang="en-US" dirty="0" smtClean="0">
              <a:latin typeface="Avenir Next" charset="0"/>
              <a:ea typeface="Avenir Next" charset="0"/>
              <a:cs typeface="Avenir Next" charset="0"/>
            </a:endParaRPr>
          </a:p>
          <a:p>
            <a:r>
              <a:rPr lang="en-US" dirty="0" err="1" smtClean="0">
                <a:latin typeface="Avenir Next" charset="0"/>
                <a:ea typeface="Avenir Next" charset="0"/>
                <a:cs typeface="Avenir Next" charset="0"/>
              </a:rPr>
              <a:t>CivCast</a:t>
            </a:r>
            <a:r>
              <a:rPr lang="en-US" dirty="0" smtClean="0">
                <a:latin typeface="Avenir Next" charset="0"/>
                <a:ea typeface="Avenir Next" charset="0"/>
                <a:cs typeface="Avenir Next" charset="0"/>
              </a:rPr>
              <a:t> </a:t>
            </a:r>
            <a:endParaRPr lang="en-US" dirty="0">
              <a:latin typeface="Avenir Next" charset="0"/>
              <a:ea typeface="Avenir Next" charset="0"/>
              <a:cs typeface="Avenir Next" charset="0"/>
            </a:endParaRPr>
          </a:p>
          <a:p>
            <a:r>
              <a:rPr lang="en-US" dirty="0" err="1">
                <a:latin typeface="Avenir Next" charset="0"/>
                <a:ea typeface="Avenir Next" charset="0"/>
                <a:cs typeface="Avenir Next" charset="0"/>
              </a:rPr>
              <a:t>ConstructionDeal</a:t>
            </a:r>
            <a:r>
              <a:rPr lang="en-US" dirty="0">
                <a:latin typeface="Avenir Next" charset="0"/>
                <a:ea typeface="Avenir Next" charset="0"/>
                <a:cs typeface="Avenir Next" charset="0"/>
              </a:rPr>
              <a:t> </a:t>
            </a:r>
          </a:p>
          <a:p>
            <a:r>
              <a:rPr lang="en-US" dirty="0" err="1">
                <a:latin typeface="Avenir Next" charset="0"/>
                <a:ea typeface="Avenir Next" charset="0"/>
                <a:cs typeface="Avenir Next" charset="0"/>
              </a:rPr>
              <a:t>ConstructionWire</a:t>
            </a:r>
            <a:r>
              <a:rPr lang="en-US" dirty="0">
                <a:latin typeface="Avenir Next" charset="0"/>
                <a:ea typeface="Avenir Next" charset="0"/>
                <a:cs typeface="Avenir Next" charset="0"/>
              </a:rPr>
              <a:t> </a:t>
            </a:r>
          </a:p>
          <a:p>
            <a:r>
              <a:rPr lang="en-US" dirty="0">
                <a:latin typeface="Avenir Next" charset="0"/>
                <a:ea typeface="Avenir Next" charset="0"/>
                <a:cs typeface="Avenir Next" charset="0"/>
              </a:rPr>
              <a:t>E-</a:t>
            </a:r>
            <a:r>
              <a:rPr lang="en-US" dirty="0" err="1">
                <a:latin typeface="Avenir Next" charset="0"/>
                <a:ea typeface="Avenir Next" charset="0"/>
                <a:cs typeface="Avenir Next" charset="0"/>
              </a:rPr>
              <a:t>Bidroom</a:t>
            </a:r>
            <a:r>
              <a:rPr lang="en-US" dirty="0">
                <a:latin typeface="Avenir Next" charset="0"/>
                <a:ea typeface="Avenir Next" charset="0"/>
                <a:cs typeface="Avenir Next" charset="0"/>
              </a:rPr>
              <a:t> </a:t>
            </a:r>
          </a:p>
          <a:p>
            <a:r>
              <a:rPr lang="en-US" dirty="0">
                <a:latin typeface="Avenir Next" charset="0"/>
                <a:ea typeface="Avenir Next" charset="0"/>
                <a:cs typeface="Avenir Next" charset="0"/>
              </a:rPr>
              <a:t>e-Builder </a:t>
            </a:r>
          </a:p>
          <a:p>
            <a:r>
              <a:rPr lang="en-US" dirty="0" err="1">
                <a:latin typeface="Avenir Next" charset="0"/>
                <a:ea typeface="Avenir Next" charset="0"/>
                <a:cs typeface="Avenir Next" charset="0"/>
              </a:rPr>
              <a:t>Envirobid</a:t>
            </a:r>
            <a:r>
              <a:rPr lang="en-US" dirty="0">
                <a:latin typeface="Avenir Next" charset="0"/>
                <a:ea typeface="Avenir Next" charset="0"/>
                <a:cs typeface="Avenir Next" charset="0"/>
              </a:rPr>
              <a:t> </a:t>
            </a:r>
          </a:p>
          <a:p>
            <a:r>
              <a:rPr lang="en-US" dirty="0">
                <a:latin typeface="Avenir Next" charset="0"/>
                <a:ea typeface="Avenir Next" charset="0"/>
                <a:cs typeface="Avenir Next" charset="0"/>
              </a:rPr>
              <a:t>Ion Wave </a:t>
            </a:r>
          </a:p>
          <a:p>
            <a:r>
              <a:rPr lang="en-US" dirty="0" err="1">
                <a:latin typeface="Avenir Next" charset="0"/>
                <a:ea typeface="Avenir Next" charset="0"/>
                <a:cs typeface="Avenir Next" charset="0"/>
              </a:rPr>
              <a:t>Panterra</a:t>
            </a:r>
            <a:r>
              <a:rPr lang="en-US" dirty="0">
                <a:latin typeface="Avenir Next" charset="0"/>
                <a:ea typeface="Avenir Next" charset="0"/>
                <a:cs typeface="Avenir Next" charset="0"/>
              </a:rPr>
              <a:t> </a:t>
            </a:r>
          </a:p>
          <a:p>
            <a:r>
              <a:rPr lang="en-US" dirty="0" err="1">
                <a:latin typeface="Avenir Next" charset="0"/>
                <a:ea typeface="Avenir Next" charset="0"/>
                <a:cs typeface="Avenir Next" charset="0"/>
              </a:rPr>
              <a:t>PipelineSuite</a:t>
            </a:r>
            <a:r>
              <a:rPr lang="en-US" dirty="0">
                <a:latin typeface="Avenir Next" charset="0"/>
                <a:ea typeface="Avenir Next" charset="0"/>
                <a:cs typeface="Avenir Next" charset="0"/>
              </a:rPr>
              <a:t> </a:t>
            </a:r>
          </a:p>
          <a:p>
            <a:r>
              <a:rPr lang="en-US" dirty="0">
                <a:latin typeface="Avenir Next" charset="0"/>
                <a:ea typeface="Avenir Next" charset="0"/>
                <a:cs typeface="Avenir Next" charset="0"/>
              </a:rPr>
              <a:t>Public Purchase </a:t>
            </a:r>
          </a:p>
          <a:p>
            <a:endParaRPr lang="en-US" dirty="0">
              <a:latin typeface="Avenir Next" charset="0"/>
              <a:ea typeface="Avenir Next" charset="0"/>
              <a:cs typeface="Avenir Next" charset="0"/>
            </a:endParaRPr>
          </a:p>
        </p:txBody>
      </p:sp>
      <p:sp>
        <p:nvSpPr>
          <p:cNvPr id="8" name="TextBox 7"/>
          <p:cNvSpPr txBox="1"/>
          <p:nvPr/>
        </p:nvSpPr>
        <p:spPr>
          <a:xfrm>
            <a:off x="774700" y="1487146"/>
            <a:ext cx="4745257" cy="646331"/>
          </a:xfrm>
          <a:prstGeom prst="rect">
            <a:avLst/>
          </a:prstGeom>
          <a:noFill/>
        </p:spPr>
        <p:txBody>
          <a:bodyPr wrap="square" rtlCol="0">
            <a:spAutoFit/>
          </a:bodyPr>
          <a:lstStyle/>
          <a:p>
            <a:r>
              <a:rPr lang="en-US" b="1" dirty="0" smtClean="0">
                <a:latin typeface="Avenir Next" charset="0"/>
                <a:ea typeface="Avenir Next" charset="0"/>
                <a:cs typeface="Avenir Next" charset="0"/>
              </a:rPr>
              <a:t>NON-DOMINANT COMPETITORS:</a:t>
            </a:r>
          </a:p>
          <a:p>
            <a:r>
              <a:rPr lang="en-US" b="1" dirty="0" smtClean="0">
                <a:latin typeface="Avenir Next" charset="0"/>
                <a:ea typeface="Avenir Next" charset="0"/>
                <a:cs typeface="Avenir Next" charset="0"/>
              </a:rPr>
              <a:t>PLAN </a:t>
            </a:r>
            <a:r>
              <a:rPr lang="en-US" b="1" dirty="0">
                <a:latin typeface="Avenir Next" charset="0"/>
                <a:ea typeface="Avenir Next" charset="0"/>
                <a:cs typeface="Avenir Next" charset="0"/>
              </a:rPr>
              <a:t>ROOM </a:t>
            </a:r>
            <a:r>
              <a:rPr lang="en-US" b="1" dirty="0" smtClean="0">
                <a:latin typeface="Avenir Next" charset="0"/>
                <a:ea typeface="Avenir Next" charset="0"/>
                <a:cs typeface="Avenir Next" charset="0"/>
              </a:rPr>
              <a:t>SERVICES </a:t>
            </a:r>
            <a:endParaRPr lang="en-US" dirty="0">
              <a:latin typeface="Avenir Next" charset="0"/>
              <a:ea typeface="Avenir Next" charset="0"/>
              <a:cs typeface="Avenir Next" charset="0"/>
            </a:endParaRPr>
          </a:p>
        </p:txBody>
      </p:sp>
    </p:spTree>
    <p:extLst>
      <p:ext uri="{BB962C8B-B14F-4D97-AF65-F5344CB8AC3E}">
        <p14:creationId xmlns:p14="http://schemas.microsoft.com/office/powerpoint/2010/main" val="93010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49300" y="2057995"/>
            <a:ext cx="7912100" cy="923330"/>
          </a:xfrm>
          <a:prstGeom prst="rect">
            <a:avLst/>
          </a:prstGeom>
        </p:spPr>
        <p:txBody>
          <a:bodyPr wrap="square" numCol="2">
            <a:spAutoFit/>
          </a:bodyPr>
          <a:lstStyle/>
          <a:p>
            <a:r>
              <a:rPr lang="en-US" dirty="0" smtClean="0">
                <a:latin typeface="Avenir Next" charset="0"/>
                <a:ea typeface="Avenir Next" charset="0"/>
                <a:cs typeface="Avenir Next" charset="0"/>
              </a:rPr>
              <a:t>Local reprographic firms </a:t>
            </a:r>
          </a:p>
          <a:p>
            <a:r>
              <a:rPr lang="en-US" dirty="0" smtClean="0">
                <a:latin typeface="Avenir Next" charset="0"/>
                <a:ea typeface="Avenir Next" charset="0"/>
                <a:cs typeface="Avenir Next" charset="0"/>
              </a:rPr>
              <a:t>GC self-created platforms </a:t>
            </a:r>
          </a:p>
          <a:p>
            <a:r>
              <a:rPr lang="en-US" dirty="0" smtClean="0">
                <a:latin typeface="Avenir Next" charset="0"/>
                <a:ea typeface="Avenir Next" charset="0"/>
                <a:cs typeface="Avenir Next" charset="0"/>
              </a:rPr>
              <a:t>Public agency self-created platforms </a:t>
            </a:r>
            <a:endParaRPr lang="en-US" dirty="0">
              <a:latin typeface="Avenir Next" charset="0"/>
              <a:ea typeface="Avenir Next" charset="0"/>
              <a:cs typeface="Avenir Next" charset="0"/>
            </a:endParaRPr>
          </a:p>
        </p:txBody>
      </p:sp>
      <p:sp>
        <p:nvSpPr>
          <p:cNvPr id="11" name="TextBox 10"/>
          <p:cNvSpPr txBox="1"/>
          <p:nvPr/>
        </p:nvSpPr>
        <p:spPr>
          <a:xfrm>
            <a:off x="749300" y="1411664"/>
            <a:ext cx="4745257" cy="646331"/>
          </a:xfrm>
          <a:prstGeom prst="rect">
            <a:avLst/>
          </a:prstGeom>
          <a:noFill/>
        </p:spPr>
        <p:txBody>
          <a:bodyPr wrap="square" rtlCol="0">
            <a:spAutoFit/>
          </a:bodyPr>
          <a:lstStyle/>
          <a:p>
            <a:r>
              <a:rPr lang="en-US" b="1" dirty="0" smtClean="0">
                <a:latin typeface="Avenir Next" charset="0"/>
                <a:ea typeface="Avenir Next" charset="0"/>
                <a:cs typeface="Avenir Next" charset="0"/>
              </a:rPr>
              <a:t>NON-DOMINANT COMPETITORS:</a:t>
            </a:r>
          </a:p>
          <a:p>
            <a:r>
              <a:rPr lang="en-US" b="1" dirty="0" smtClean="0">
                <a:latin typeface="Avenir Next" charset="0"/>
                <a:ea typeface="Avenir Next" charset="0"/>
                <a:cs typeface="Avenir Next" charset="0"/>
              </a:rPr>
              <a:t>SINGLE-SOURCE PLAN ROOMS </a:t>
            </a:r>
            <a:endParaRPr lang="en-US" dirty="0">
              <a:latin typeface="Avenir Next" charset="0"/>
              <a:ea typeface="Avenir Next" charset="0"/>
              <a:cs typeface="Avenir Next" charset="0"/>
            </a:endParaRPr>
          </a:p>
        </p:txBody>
      </p:sp>
      <p:sp>
        <p:nvSpPr>
          <p:cNvPr id="2" name="Rectangle 1"/>
          <p:cNvSpPr/>
          <p:nvPr/>
        </p:nvSpPr>
        <p:spPr>
          <a:xfrm>
            <a:off x="749300" y="3849603"/>
            <a:ext cx="7607300" cy="1754326"/>
          </a:xfrm>
          <a:prstGeom prst="rect">
            <a:avLst/>
          </a:prstGeom>
        </p:spPr>
        <p:txBody>
          <a:bodyPr wrap="square">
            <a:spAutoFit/>
          </a:bodyPr>
          <a:lstStyle/>
          <a:p>
            <a:r>
              <a:rPr lang="en-US" dirty="0" smtClean="0">
                <a:latin typeface="Avenir Next" charset="0"/>
                <a:ea typeface="Avenir Next" charset="0"/>
                <a:cs typeface="Avenir Next" charset="0"/>
              </a:rPr>
              <a:t>American </a:t>
            </a:r>
            <a:r>
              <a:rPr lang="en-US" dirty="0">
                <a:latin typeface="Avenir Next" charset="0"/>
                <a:ea typeface="Avenir Next" charset="0"/>
                <a:cs typeface="Avenir Next" charset="0"/>
              </a:rPr>
              <a:t>Sub-Contractors Association – 63 local </a:t>
            </a:r>
            <a:r>
              <a:rPr lang="en-US" dirty="0" smtClean="0">
                <a:latin typeface="Avenir Next" charset="0"/>
                <a:ea typeface="Avenir Next" charset="0"/>
                <a:cs typeface="Avenir Next" charset="0"/>
              </a:rPr>
              <a:t>chapters</a:t>
            </a:r>
          </a:p>
          <a:p>
            <a:r>
              <a:rPr lang="en-US" dirty="0" smtClean="0">
                <a:latin typeface="Avenir Next" charset="0"/>
                <a:ea typeface="Avenir Next" charset="0"/>
                <a:cs typeface="Avenir Next" charset="0"/>
              </a:rPr>
              <a:t>Associated </a:t>
            </a:r>
            <a:r>
              <a:rPr lang="en-US" dirty="0">
                <a:latin typeface="Avenir Next" charset="0"/>
                <a:ea typeface="Avenir Next" charset="0"/>
                <a:cs typeface="Avenir Next" charset="0"/>
              </a:rPr>
              <a:t>Builders &amp; Contractors </a:t>
            </a:r>
            <a:r>
              <a:rPr lang="en-US" dirty="0" smtClean="0">
                <a:latin typeface="Avenir Next" charset="0"/>
                <a:ea typeface="Avenir Next" charset="0"/>
                <a:cs typeface="Avenir Next" charset="0"/>
              </a:rPr>
              <a:t>– </a:t>
            </a:r>
            <a:r>
              <a:rPr lang="en-US" dirty="0">
                <a:latin typeface="Avenir Next" charset="0"/>
                <a:ea typeface="Avenir Next" charset="0"/>
                <a:cs typeface="Avenir Next" charset="0"/>
              </a:rPr>
              <a:t>89 local </a:t>
            </a:r>
            <a:r>
              <a:rPr lang="en-US" dirty="0" smtClean="0">
                <a:latin typeface="Avenir Next" charset="0"/>
                <a:ea typeface="Avenir Next" charset="0"/>
                <a:cs typeface="Avenir Next" charset="0"/>
              </a:rPr>
              <a:t>chapters</a:t>
            </a:r>
          </a:p>
          <a:p>
            <a:r>
              <a:rPr lang="en-US" dirty="0" smtClean="0">
                <a:latin typeface="Avenir Next" charset="0"/>
                <a:ea typeface="Avenir Next" charset="0"/>
                <a:cs typeface="Avenir Next" charset="0"/>
              </a:rPr>
              <a:t>Associated </a:t>
            </a:r>
            <a:r>
              <a:rPr lang="en-US" dirty="0">
                <a:latin typeface="Avenir Next" charset="0"/>
                <a:ea typeface="Avenir Next" charset="0"/>
                <a:cs typeface="Avenir Next" charset="0"/>
              </a:rPr>
              <a:t>General Contractors of American – 69 local </a:t>
            </a:r>
            <a:r>
              <a:rPr lang="en-US" dirty="0" smtClean="0">
                <a:latin typeface="Avenir Next" charset="0"/>
                <a:ea typeface="Avenir Next" charset="0"/>
                <a:cs typeface="Avenir Next" charset="0"/>
              </a:rPr>
              <a:t>chapters</a:t>
            </a:r>
          </a:p>
          <a:p>
            <a:r>
              <a:rPr lang="en-US" dirty="0" smtClean="0">
                <a:latin typeface="Avenir Next" charset="0"/>
                <a:ea typeface="Avenir Next" charset="0"/>
                <a:cs typeface="Avenir Next" charset="0"/>
              </a:rPr>
              <a:t>Mechanical </a:t>
            </a:r>
            <a:r>
              <a:rPr lang="en-US" dirty="0">
                <a:latin typeface="Avenir Next" charset="0"/>
                <a:ea typeface="Avenir Next" charset="0"/>
                <a:cs typeface="Avenir Next" charset="0"/>
              </a:rPr>
              <a:t>Contractors Association – 85 local </a:t>
            </a:r>
            <a:r>
              <a:rPr lang="en-US" dirty="0" smtClean="0">
                <a:latin typeface="Avenir Next" charset="0"/>
                <a:ea typeface="Avenir Next" charset="0"/>
                <a:cs typeface="Avenir Next" charset="0"/>
              </a:rPr>
              <a:t>chapters</a:t>
            </a:r>
          </a:p>
          <a:p>
            <a:r>
              <a:rPr lang="en-US" dirty="0" smtClean="0">
                <a:latin typeface="Avenir Next" charset="0"/>
                <a:ea typeface="Avenir Next" charset="0"/>
                <a:cs typeface="Avenir Next" charset="0"/>
              </a:rPr>
              <a:t>National </a:t>
            </a:r>
            <a:r>
              <a:rPr lang="en-US" dirty="0">
                <a:latin typeface="Avenir Next" charset="0"/>
                <a:ea typeface="Avenir Next" charset="0"/>
                <a:cs typeface="Avenir Next" charset="0"/>
              </a:rPr>
              <a:t>Electrical Contractors Association – 124 local </a:t>
            </a:r>
            <a:r>
              <a:rPr lang="en-US" dirty="0" smtClean="0">
                <a:latin typeface="Avenir Next" charset="0"/>
                <a:ea typeface="Avenir Next" charset="0"/>
                <a:cs typeface="Avenir Next" charset="0"/>
              </a:rPr>
              <a:t>chapters</a:t>
            </a:r>
          </a:p>
          <a:p>
            <a:r>
              <a:rPr lang="en-US" dirty="0" smtClean="0">
                <a:latin typeface="Avenir Next" charset="0"/>
                <a:ea typeface="Avenir Next" charset="0"/>
                <a:cs typeface="Avenir Next" charset="0"/>
              </a:rPr>
              <a:t>Sheet </a:t>
            </a:r>
            <a:r>
              <a:rPr lang="en-US" dirty="0">
                <a:latin typeface="Avenir Next" charset="0"/>
                <a:ea typeface="Avenir Next" charset="0"/>
                <a:cs typeface="Avenir Next" charset="0"/>
              </a:rPr>
              <a:t>Metal &amp; Air Conditioning Contractors – 97 local chapters </a:t>
            </a:r>
          </a:p>
        </p:txBody>
      </p:sp>
      <p:sp>
        <p:nvSpPr>
          <p:cNvPr id="13" name="TextBox 12"/>
          <p:cNvSpPr txBox="1"/>
          <p:nvPr/>
        </p:nvSpPr>
        <p:spPr>
          <a:xfrm>
            <a:off x="749300" y="3203272"/>
            <a:ext cx="6287843" cy="646331"/>
          </a:xfrm>
          <a:prstGeom prst="rect">
            <a:avLst/>
          </a:prstGeom>
          <a:noFill/>
        </p:spPr>
        <p:txBody>
          <a:bodyPr wrap="square" rtlCol="0">
            <a:spAutoFit/>
          </a:bodyPr>
          <a:lstStyle/>
          <a:p>
            <a:r>
              <a:rPr lang="en-US" b="1" dirty="0" smtClean="0">
                <a:latin typeface="Avenir Next" charset="0"/>
                <a:ea typeface="Avenir Next" charset="0"/>
                <a:cs typeface="Avenir Next" charset="0"/>
              </a:rPr>
              <a:t>NON-DOMINANT COMPETITORS:</a:t>
            </a:r>
          </a:p>
          <a:p>
            <a:r>
              <a:rPr lang="en-US" b="1" dirty="0" smtClean="0">
                <a:latin typeface="Avenir Next" charset="0"/>
                <a:ea typeface="Avenir Next" charset="0"/>
                <a:cs typeface="Avenir Next" charset="0"/>
              </a:rPr>
              <a:t>ASSOCIATION/REPRESENTATION SERVICES</a:t>
            </a:r>
            <a:endParaRPr lang="en-US" dirty="0">
              <a:latin typeface="Avenir Next" charset="0"/>
              <a:ea typeface="Avenir Next" charset="0"/>
              <a:cs typeface="Avenir Next" charset="0"/>
            </a:endParaRPr>
          </a:p>
        </p:txBody>
      </p:sp>
    </p:spTree>
    <p:extLst>
      <p:ext uri="{BB962C8B-B14F-4D97-AF65-F5344CB8AC3E}">
        <p14:creationId xmlns:p14="http://schemas.microsoft.com/office/powerpoint/2010/main" val="80012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4510978"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THANK YOU TO OUR SPONSORS</a:t>
            </a:r>
            <a:endParaRPr lang="en-US" sz="2200" dirty="0">
              <a:solidFill>
                <a:srgbClr val="130D4C"/>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3409297" y="767419"/>
            <a:ext cx="2083453" cy="941835"/>
          </a:xfrm>
          <a:prstGeom prst="rect">
            <a:avLst/>
          </a:prstGeom>
        </p:spPr>
      </p:pic>
      <p:pic>
        <p:nvPicPr>
          <p:cNvPr id="5" name="Picture 4"/>
          <p:cNvPicPr>
            <a:picLocks noChangeAspect="1"/>
          </p:cNvPicPr>
          <p:nvPr/>
        </p:nvPicPr>
        <p:blipFill>
          <a:blip r:embed="rId4"/>
          <a:stretch>
            <a:fillRect/>
          </a:stretch>
        </p:blipFill>
        <p:spPr>
          <a:xfrm>
            <a:off x="736599" y="1931953"/>
            <a:ext cx="1183319" cy="1183319"/>
          </a:xfrm>
          <a:prstGeom prst="rect">
            <a:avLst/>
          </a:prstGeom>
        </p:spPr>
      </p:pic>
      <p:pic>
        <p:nvPicPr>
          <p:cNvPr id="6" name="Picture 5"/>
          <p:cNvPicPr>
            <a:picLocks noChangeAspect="1"/>
          </p:cNvPicPr>
          <p:nvPr/>
        </p:nvPicPr>
        <p:blipFill rotWithShape="1">
          <a:blip r:embed="rId5"/>
          <a:srcRect r="39715"/>
          <a:stretch/>
        </p:blipFill>
        <p:spPr>
          <a:xfrm>
            <a:off x="2648623" y="1979527"/>
            <a:ext cx="1868131" cy="872906"/>
          </a:xfrm>
          <a:prstGeom prst="rect">
            <a:avLst/>
          </a:prstGeom>
        </p:spPr>
      </p:pic>
      <p:pic>
        <p:nvPicPr>
          <p:cNvPr id="8" name="Picture 7"/>
          <p:cNvPicPr>
            <a:picLocks noChangeAspect="1"/>
          </p:cNvPicPr>
          <p:nvPr/>
        </p:nvPicPr>
        <p:blipFill>
          <a:blip r:embed="rId6"/>
          <a:stretch>
            <a:fillRect/>
          </a:stretch>
        </p:blipFill>
        <p:spPr>
          <a:xfrm>
            <a:off x="5123726" y="1965667"/>
            <a:ext cx="1183981" cy="1144515"/>
          </a:xfrm>
          <a:prstGeom prst="rect">
            <a:avLst/>
          </a:prstGeom>
        </p:spPr>
      </p:pic>
      <p:pic>
        <p:nvPicPr>
          <p:cNvPr id="9" name="Picture 8"/>
          <p:cNvPicPr>
            <a:picLocks noChangeAspect="1"/>
          </p:cNvPicPr>
          <p:nvPr/>
        </p:nvPicPr>
        <p:blipFill>
          <a:blip r:embed="rId7"/>
          <a:stretch>
            <a:fillRect/>
          </a:stretch>
        </p:blipFill>
        <p:spPr>
          <a:xfrm>
            <a:off x="6814153" y="2099549"/>
            <a:ext cx="1607876" cy="784329"/>
          </a:xfrm>
          <a:prstGeom prst="rect">
            <a:avLst/>
          </a:prstGeom>
        </p:spPr>
      </p:pic>
      <p:pic>
        <p:nvPicPr>
          <p:cNvPr id="11" name="Picture 10"/>
          <p:cNvPicPr>
            <a:picLocks noChangeAspect="1"/>
          </p:cNvPicPr>
          <p:nvPr/>
        </p:nvPicPr>
        <p:blipFill rotWithShape="1">
          <a:blip r:embed="rId8"/>
          <a:srcRect l="12368" t="4538" r="78048" b="6127"/>
          <a:stretch/>
        </p:blipFill>
        <p:spPr>
          <a:xfrm>
            <a:off x="2724437" y="3488937"/>
            <a:ext cx="1028126" cy="888838"/>
          </a:xfrm>
          <a:prstGeom prst="rect">
            <a:avLst/>
          </a:prstGeom>
        </p:spPr>
      </p:pic>
      <p:pic>
        <p:nvPicPr>
          <p:cNvPr id="17" name="Picture 16"/>
          <p:cNvPicPr>
            <a:picLocks noChangeAspect="1"/>
          </p:cNvPicPr>
          <p:nvPr/>
        </p:nvPicPr>
        <p:blipFill>
          <a:blip r:embed="rId9"/>
          <a:stretch>
            <a:fillRect/>
          </a:stretch>
        </p:blipFill>
        <p:spPr>
          <a:xfrm>
            <a:off x="749300" y="3721936"/>
            <a:ext cx="1701935" cy="422841"/>
          </a:xfrm>
          <a:prstGeom prst="rect">
            <a:avLst/>
          </a:prstGeom>
        </p:spPr>
      </p:pic>
      <p:pic>
        <p:nvPicPr>
          <p:cNvPr id="21" name="Picture 20"/>
          <p:cNvPicPr>
            <a:picLocks noChangeAspect="1"/>
          </p:cNvPicPr>
          <p:nvPr/>
        </p:nvPicPr>
        <p:blipFill rotWithShape="1">
          <a:blip r:embed="rId10"/>
          <a:srcRect r="73611"/>
          <a:stretch/>
        </p:blipFill>
        <p:spPr>
          <a:xfrm>
            <a:off x="5795552" y="3452365"/>
            <a:ext cx="1015424" cy="961981"/>
          </a:xfrm>
          <a:prstGeom prst="rect">
            <a:avLst/>
          </a:prstGeom>
        </p:spPr>
      </p:pic>
      <p:pic>
        <p:nvPicPr>
          <p:cNvPr id="22" name="Picture 21"/>
          <p:cNvPicPr>
            <a:picLocks noChangeAspect="1"/>
          </p:cNvPicPr>
          <p:nvPr/>
        </p:nvPicPr>
        <p:blipFill>
          <a:blip r:embed="rId11"/>
          <a:stretch>
            <a:fillRect/>
          </a:stretch>
        </p:blipFill>
        <p:spPr>
          <a:xfrm>
            <a:off x="4067534" y="3413933"/>
            <a:ext cx="1445687" cy="930832"/>
          </a:xfrm>
          <a:prstGeom prst="rect">
            <a:avLst/>
          </a:prstGeom>
        </p:spPr>
      </p:pic>
      <p:pic>
        <p:nvPicPr>
          <p:cNvPr id="23" name="Picture 22"/>
          <p:cNvPicPr>
            <a:picLocks noChangeAspect="1"/>
          </p:cNvPicPr>
          <p:nvPr/>
        </p:nvPicPr>
        <p:blipFill>
          <a:blip r:embed="rId12"/>
          <a:stretch>
            <a:fillRect/>
          </a:stretch>
        </p:blipFill>
        <p:spPr>
          <a:xfrm>
            <a:off x="7170847" y="3367198"/>
            <a:ext cx="1251182" cy="1024301"/>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05975" y="4557596"/>
            <a:ext cx="1890217" cy="753086"/>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35758" y="4599907"/>
            <a:ext cx="1343097" cy="668463"/>
          </a:xfrm>
          <a:prstGeom prst="rect">
            <a:avLst/>
          </a:prstGeom>
        </p:spPr>
      </p:pic>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23726" y="4446785"/>
            <a:ext cx="2543677" cy="970225"/>
          </a:xfrm>
          <a:prstGeom prst="rect">
            <a:avLst/>
          </a:prstGeom>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04478" y="5387424"/>
            <a:ext cx="2685754" cy="672154"/>
          </a:xfrm>
          <a:prstGeom prst="rect">
            <a:avLst/>
          </a:prstGeom>
        </p:spPr>
      </p:pic>
    </p:spTree>
    <p:extLst>
      <p:ext uri="{BB962C8B-B14F-4D97-AF65-F5344CB8AC3E}">
        <p14:creationId xmlns:p14="http://schemas.microsoft.com/office/powerpoint/2010/main" val="1906535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20870059"/>
              </p:ext>
            </p:extLst>
          </p:nvPr>
        </p:nvGraphicFramePr>
        <p:xfrm>
          <a:off x="533399" y="1979091"/>
          <a:ext cx="8255000" cy="3429001"/>
        </p:xfrm>
        <a:graphic>
          <a:graphicData uri="http://schemas.openxmlformats.org/drawingml/2006/table">
            <a:tbl>
              <a:tblPr/>
              <a:tblGrid>
                <a:gridCol w="2209801"/>
                <a:gridCol w="2120900"/>
                <a:gridCol w="1714500"/>
                <a:gridCol w="2209799"/>
              </a:tblGrid>
              <a:tr h="594624">
                <a:tc>
                  <a:txBody>
                    <a:bodyPr/>
                    <a:lstStyle/>
                    <a:p>
                      <a:pPr algn="ctr"/>
                      <a:r>
                        <a:rPr lang="en-US" sz="1400" b="1" dirty="0">
                          <a:solidFill>
                            <a:srgbClr val="FFFFFF"/>
                          </a:solidFill>
                          <a:effectLst/>
                          <a:latin typeface="Avenir Next" charset="0"/>
                          <a:ea typeface="Avenir Next" charset="0"/>
                          <a:cs typeface="Avenir Next" charset="0"/>
                        </a:rPr>
                        <a:t>PRIMARY </a:t>
                      </a:r>
                      <a:r>
                        <a:rPr lang="en-US" sz="1400" b="1" dirty="0" smtClean="0">
                          <a:solidFill>
                            <a:srgbClr val="FFFFFF"/>
                          </a:solidFill>
                          <a:effectLst/>
                          <a:latin typeface="Avenir Next" charset="0"/>
                          <a:ea typeface="Avenir Next" charset="0"/>
                          <a:cs typeface="Avenir Next" charset="0"/>
                        </a:rPr>
                        <a:t>COMPETITORS</a:t>
                      </a:r>
                      <a:endParaRPr lang="en-US" sz="1400" dirty="0">
                        <a:effectLst/>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9131"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0000"/>
                    </a:solidFill>
                  </a:tcPr>
                </a:tc>
                <a:tc>
                  <a:txBody>
                    <a:bodyPr/>
                    <a:lstStyle/>
                    <a:p>
                      <a:pPr algn="ctr"/>
                      <a:r>
                        <a:rPr lang="en-US" sz="1400" b="1" dirty="0">
                          <a:solidFill>
                            <a:srgbClr val="FFFFFF"/>
                          </a:solidFill>
                          <a:effectLst/>
                          <a:latin typeface="Avenir Next" charset="0"/>
                          <a:ea typeface="Avenir Next" charset="0"/>
                          <a:cs typeface="Avenir Next" charset="0"/>
                        </a:rPr>
                        <a:t>ANNUAL REVENUE </a:t>
                      </a:r>
                      <a:endParaRPr lang="en-US" sz="1400" dirty="0">
                        <a:effectLst/>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9131"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0000"/>
                    </a:solidFill>
                  </a:tcPr>
                </a:tc>
                <a:tc>
                  <a:txBody>
                    <a:bodyPr/>
                    <a:lstStyle/>
                    <a:p>
                      <a:pPr algn="ctr"/>
                      <a:r>
                        <a:rPr lang="en-US" sz="1400" b="1" dirty="0">
                          <a:solidFill>
                            <a:srgbClr val="FFFFFF"/>
                          </a:solidFill>
                          <a:effectLst/>
                          <a:latin typeface="Avenir Next" charset="0"/>
                          <a:ea typeface="Avenir Next" charset="0"/>
                          <a:cs typeface="Avenir Next" charset="0"/>
                        </a:rPr>
                        <a:t>STAFF </a:t>
                      </a:r>
                      <a:endParaRPr lang="en-US" sz="1400" dirty="0">
                        <a:effectLst/>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9131"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0000"/>
                    </a:solidFill>
                  </a:tcPr>
                </a:tc>
                <a:tc>
                  <a:txBody>
                    <a:bodyPr/>
                    <a:lstStyle/>
                    <a:p>
                      <a:pPr algn="ctr"/>
                      <a:r>
                        <a:rPr lang="en-US" sz="1400" b="1" dirty="0" smtClean="0">
                          <a:solidFill>
                            <a:srgbClr val="FFFFFF"/>
                          </a:solidFill>
                          <a:effectLst/>
                          <a:latin typeface="Avenir Next" charset="0"/>
                          <a:ea typeface="Avenir Next" charset="0"/>
                          <a:cs typeface="Avenir Next" charset="0"/>
                        </a:rPr>
                        <a:t>HEADQUARTERS</a:t>
                      </a:r>
                      <a:endParaRPr lang="en-US" sz="1400" dirty="0">
                        <a:effectLst/>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9131"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0000"/>
                    </a:solidFill>
                  </a:tcPr>
                </a:tc>
              </a:tr>
              <a:tr h="336954">
                <a:tc>
                  <a:txBody>
                    <a:bodyPr/>
                    <a:lstStyle/>
                    <a:p>
                      <a:r>
                        <a:rPr lang="en-US" sz="1400" kern="1200" dirty="0" err="1">
                          <a:solidFill>
                            <a:schemeClr val="tx1"/>
                          </a:solidFill>
                          <a:latin typeface="Avenir Next" charset="0"/>
                          <a:ea typeface="Avenir Next" charset="0"/>
                          <a:cs typeface="Avenir Next" charset="0"/>
                        </a:rPr>
                        <a:t>ConstructConnect</a:t>
                      </a:r>
                      <a:r>
                        <a:rPr lang="en-US" sz="1400" kern="1200" dirty="0">
                          <a:solidFill>
                            <a:schemeClr val="tx1"/>
                          </a:solidFill>
                          <a:latin typeface="Avenir Next" charset="0"/>
                          <a:ea typeface="Avenir Next" charset="0"/>
                          <a:cs typeface="Avenir Next" charset="0"/>
                        </a:rPr>
                        <a:t>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400">
                          <a:effectLst/>
                          <a:latin typeface="Avenir Next" charset="0"/>
                          <a:ea typeface="Avenir Next" charset="0"/>
                          <a:cs typeface="Avenir Next" charset="0"/>
                        </a:rPr>
                        <a:t>$150 million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is-IS" sz="1400">
                          <a:effectLst/>
                          <a:latin typeface="Avenir Next" charset="0"/>
                          <a:ea typeface="Avenir Next" charset="0"/>
                          <a:cs typeface="Avenir Next" charset="0"/>
                        </a:rPr>
                        <a:t>671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400" dirty="0">
                          <a:effectLst/>
                          <a:latin typeface="Avenir Next" charset="0"/>
                          <a:ea typeface="Avenir Next" charset="0"/>
                          <a:cs typeface="Avenir Next" charset="0"/>
                        </a:rPr>
                        <a:t>Cincinnati, OH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336954">
                <a:tc>
                  <a:txBody>
                    <a:bodyPr/>
                    <a:lstStyle/>
                    <a:p>
                      <a:r>
                        <a:rPr lang="en-US" sz="1400" kern="1200">
                          <a:solidFill>
                            <a:schemeClr val="tx1"/>
                          </a:solidFill>
                          <a:latin typeface="Avenir Next" charset="0"/>
                          <a:ea typeface="Avenir Next" charset="0"/>
                          <a:cs typeface="Avenir Next" charset="0"/>
                        </a:rPr>
                        <a:t>Dodge Data &amp; Analytics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a:effectLst/>
                          <a:latin typeface="Avenir Next" charset="0"/>
                          <a:ea typeface="Avenir Next" charset="0"/>
                          <a:cs typeface="Avenir Next" charset="0"/>
                        </a:rPr>
                        <a:t>$80 million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is-IS" sz="1400">
                          <a:effectLst/>
                          <a:latin typeface="Avenir Next" charset="0"/>
                          <a:ea typeface="Avenir Next" charset="0"/>
                          <a:cs typeface="Avenir Next" charset="0"/>
                        </a:rPr>
                        <a:t>512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dirty="0">
                          <a:effectLst/>
                          <a:latin typeface="Avenir Next" charset="0"/>
                          <a:ea typeface="Avenir Next" charset="0"/>
                          <a:cs typeface="Avenir Next" charset="0"/>
                        </a:rPr>
                        <a:t>New York, NY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r>
              <a:tr h="336954">
                <a:tc>
                  <a:txBody>
                    <a:bodyPr/>
                    <a:lstStyle/>
                    <a:p>
                      <a:r>
                        <a:rPr lang="en-US" sz="1400" kern="1200">
                          <a:solidFill>
                            <a:schemeClr val="tx1"/>
                          </a:solidFill>
                          <a:latin typeface="Avenir Next" charset="0"/>
                          <a:ea typeface="Avenir Next" charset="0"/>
                          <a:cs typeface="Avenir Next" charset="0"/>
                        </a:rPr>
                        <a:t>BlueBook (BB Bid)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a:effectLst/>
                          <a:latin typeface="Avenir Next" charset="0"/>
                          <a:ea typeface="Avenir Next" charset="0"/>
                          <a:cs typeface="Avenir Next" charset="0"/>
                        </a:rPr>
                        <a:t>$90 million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is-IS" sz="1400">
                          <a:effectLst/>
                          <a:latin typeface="Avenir Next" charset="0"/>
                          <a:ea typeface="Avenir Next" charset="0"/>
                          <a:cs typeface="Avenir Next" charset="0"/>
                        </a:rPr>
                        <a:t>500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dirty="0">
                          <a:effectLst/>
                          <a:latin typeface="Avenir Next" charset="0"/>
                          <a:ea typeface="Avenir Next" charset="0"/>
                          <a:cs typeface="Avenir Next" charset="0"/>
                        </a:rPr>
                        <a:t>Jefferson Valley, NY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r>
              <a:tr h="336954">
                <a:tc>
                  <a:txBody>
                    <a:bodyPr/>
                    <a:lstStyle/>
                    <a:p>
                      <a:r>
                        <a:rPr lang="en-US" sz="1400" kern="1200">
                          <a:solidFill>
                            <a:schemeClr val="tx1"/>
                          </a:solidFill>
                          <a:latin typeface="Avenir Next" charset="0"/>
                          <a:ea typeface="Avenir Next" charset="0"/>
                          <a:cs typeface="Avenir Next" charset="0"/>
                        </a:rPr>
                        <a:t>QuestCDN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a:effectLst/>
                          <a:latin typeface="Avenir Next" charset="0"/>
                          <a:ea typeface="Avenir Next" charset="0"/>
                          <a:cs typeface="Avenir Next" charset="0"/>
                        </a:rPr>
                        <a:t>$49.5 million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fi-FI" sz="1400">
                          <a:effectLst/>
                          <a:latin typeface="Avenir Next" charset="0"/>
                          <a:ea typeface="Avenir Next" charset="0"/>
                          <a:cs typeface="Avenir Next" charset="0"/>
                        </a:rPr>
                        <a:t>101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dirty="0">
                          <a:effectLst/>
                          <a:latin typeface="Avenir Next" charset="0"/>
                          <a:ea typeface="Avenir Next" charset="0"/>
                          <a:cs typeface="Avenir Next" charset="0"/>
                        </a:rPr>
                        <a:t>Spring Park, MN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r>
              <a:tr h="336954">
                <a:tc>
                  <a:txBody>
                    <a:bodyPr/>
                    <a:lstStyle/>
                    <a:p>
                      <a:r>
                        <a:rPr lang="en-US" sz="1400" kern="1200">
                          <a:solidFill>
                            <a:schemeClr val="tx1"/>
                          </a:solidFill>
                          <a:latin typeface="Avenir Next" charset="0"/>
                          <a:ea typeface="Avenir Next" charset="0"/>
                          <a:cs typeface="Avenir Next" charset="0"/>
                        </a:rPr>
                        <a:t>BuildingConnected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400">
                          <a:effectLst/>
                          <a:latin typeface="Avenir Next" charset="0"/>
                          <a:ea typeface="Avenir Next" charset="0"/>
                          <a:cs typeface="Avenir Next" charset="0"/>
                        </a:rPr>
                        <a:t>$5 million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400">
                          <a:effectLst/>
                          <a:latin typeface="Avenir Next" charset="0"/>
                          <a:ea typeface="Avenir Next" charset="0"/>
                          <a:cs typeface="Avenir Next" charset="0"/>
                        </a:rPr>
                        <a:t>44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400" dirty="0">
                          <a:effectLst/>
                          <a:latin typeface="Avenir Next" charset="0"/>
                          <a:ea typeface="Avenir Next" charset="0"/>
                          <a:cs typeface="Avenir Next" charset="0"/>
                        </a:rPr>
                        <a:t>San </a:t>
                      </a:r>
                      <a:r>
                        <a:rPr lang="en-US" sz="1400" dirty="0" smtClean="0">
                          <a:effectLst/>
                          <a:latin typeface="Avenir Next" charset="0"/>
                          <a:ea typeface="Avenir Next" charset="0"/>
                          <a:cs typeface="Avenir Next" charset="0"/>
                        </a:rPr>
                        <a:t>Francisco</a:t>
                      </a:r>
                      <a:r>
                        <a:rPr lang="en-US" sz="1400" dirty="0">
                          <a:effectLst/>
                          <a:latin typeface="Avenir Next" charset="0"/>
                          <a:ea typeface="Avenir Next" charset="0"/>
                          <a:cs typeface="Avenir Next" charset="0"/>
                        </a:rPr>
                        <a:t>, CA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336954">
                <a:tc>
                  <a:txBody>
                    <a:bodyPr/>
                    <a:lstStyle/>
                    <a:p>
                      <a:r>
                        <a:rPr lang="en-US" sz="1400" kern="1200">
                          <a:solidFill>
                            <a:schemeClr val="tx1"/>
                          </a:solidFill>
                          <a:latin typeface="Avenir Next" charset="0"/>
                          <a:ea typeface="Avenir Next" charset="0"/>
                          <a:cs typeface="Avenir Next" charset="0"/>
                        </a:rPr>
                        <a:t>PlanHub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a:effectLst/>
                          <a:latin typeface="Avenir Next" charset="0"/>
                          <a:ea typeface="Avenir Next" charset="0"/>
                          <a:cs typeface="Avenir Next" charset="0"/>
                        </a:rPr>
                        <a:t>$5 million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ru-RU" sz="1400">
                          <a:effectLst/>
                          <a:latin typeface="Avenir Next" charset="0"/>
                          <a:ea typeface="Avenir Next" charset="0"/>
                          <a:cs typeface="Avenir Next" charset="0"/>
                        </a:rPr>
                        <a:t>17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dirty="0">
                          <a:effectLst/>
                          <a:latin typeface="Avenir Next" charset="0"/>
                          <a:ea typeface="Avenir Next" charset="0"/>
                          <a:cs typeface="Avenir Next" charset="0"/>
                        </a:rPr>
                        <a:t>Tallahassee, FL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r>
              <a:tr h="475699">
                <a:tc>
                  <a:txBody>
                    <a:bodyPr/>
                    <a:lstStyle/>
                    <a:p>
                      <a:endParaRPr lang="en-US" sz="1400" kern="1200">
                        <a:solidFill>
                          <a:schemeClr val="tx1"/>
                        </a:solidFill>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endParaRPr lang="en-US" sz="1400">
                        <a:effectLst/>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endParaRPr lang="en-US" sz="1400">
                        <a:effectLst/>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endParaRPr lang="en-US" sz="1400" dirty="0">
                        <a:effectLst/>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r>
              <a:tr h="336954">
                <a:tc>
                  <a:txBody>
                    <a:bodyPr/>
                    <a:lstStyle/>
                    <a:p>
                      <a:r>
                        <a:rPr lang="en-US" sz="1400" kern="1200" dirty="0">
                          <a:solidFill>
                            <a:schemeClr val="tx1"/>
                          </a:solidFill>
                          <a:latin typeface="Avenir Next" charset="0"/>
                          <a:ea typeface="Avenir Next" charset="0"/>
                          <a:cs typeface="Avenir Next" charset="0"/>
                        </a:rPr>
                        <a:t>Builders Exchanges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b="1">
                          <a:solidFill>
                            <a:srgbClr val="FF0000"/>
                          </a:solidFill>
                          <a:effectLst/>
                          <a:latin typeface="Avenir Next" charset="0"/>
                          <a:ea typeface="Avenir Next" charset="0"/>
                          <a:cs typeface="Avenir Next" charset="0"/>
                        </a:rPr>
                        <a:t>$76.6 million </a:t>
                      </a:r>
                      <a:endParaRPr lang="en-US" sz="1400">
                        <a:effectLst/>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b="1">
                          <a:solidFill>
                            <a:srgbClr val="FF0000"/>
                          </a:solidFill>
                          <a:effectLst/>
                          <a:latin typeface="Avenir Next" charset="0"/>
                          <a:ea typeface="Avenir Next" charset="0"/>
                          <a:cs typeface="Avenir Next" charset="0"/>
                        </a:rPr>
                        <a:t>450 </a:t>
                      </a:r>
                      <a:endParaRPr lang="en-US" sz="1400">
                        <a:effectLst/>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400" b="1" dirty="0">
                          <a:solidFill>
                            <a:srgbClr val="FF0000"/>
                          </a:solidFill>
                          <a:effectLst/>
                          <a:latin typeface="Avenir Next" charset="0"/>
                          <a:ea typeface="Avenir Next" charset="0"/>
                          <a:cs typeface="Avenir Next" charset="0"/>
                        </a:rPr>
                        <a:t>33 </a:t>
                      </a:r>
                      <a:r>
                        <a:rPr lang="en-US" sz="1400" b="1" dirty="0" smtClean="0">
                          <a:solidFill>
                            <a:srgbClr val="FF0000"/>
                          </a:solidFill>
                          <a:effectLst/>
                          <a:latin typeface="Avenir Next" charset="0"/>
                          <a:ea typeface="Avenir Next" charset="0"/>
                          <a:cs typeface="Avenir Next" charset="0"/>
                        </a:rPr>
                        <a:t>states/90 </a:t>
                      </a:r>
                      <a:r>
                        <a:rPr lang="en-US" sz="1400" b="1" dirty="0">
                          <a:solidFill>
                            <a:srgbClr val="FF0000"/>
                          </a:solidFill>
                          <a:effectLst/>
                          <a:latin typeface="Avenir Next" charset="0"/>
                          <a:ea typeface="Avenir Next" charset="0"/>
                          <a:cs typeface="Avenir Next" charset="0"/>
                        </a:rPr>
                        <a:t>locations </a:t>
                      </a:r>
                      <a:endParaRPr lang="en-US" sz="1400" dirty="0">
                        <a:effectLst/>
                        <a:latin typeface="Avenir Next" charset="0"/>
                        <a:ea typeface="Avenir Next" charset="0"/>
                        <a:cs typeface="Avenir Next"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663386" y="1532498"/>
            <a:ext cx="3657600" cy="646331"/>
          </a:xfrm>
          <a:prstGeom prst="rect">
            <a:avLst/>
          </a:prstGeom>
          <a:noFill/>
        </p:spPr>
        <p:txBody>
          <a:bodyPr wrap="square" rtlCol="0">
            <a:spAutoFit/>
          </a:bodyPr>
          <a:lstStyle/>
          <a:p>
            <a:pPr algn="ctr"/>
            <a:r>
              <a:rPr lang="en-US" b="1" dirty="0" smtClean="0">
                <a:latin typeface="Avenir Next" charset="0"/>
                <a:ea typeface="Avenir Next" charset="0"/>
                <a:cs typeface="Avenir Next" charset="0"/>
              </a:rPr>
              <a:t>DOMINANT </a:t>
            </a:r>
            <a:r>
              <a:rPr lang="en-US" b="1" dirty="0">
                <a:latin typeface="Avenir Next" charset="0"/>
                <a:ea typeface="Avenir Next" charset="0"/>
                <a:cs typeface="Avenir Next" charset="0"/>
              </a:rPr>
              <a:t>COMPETITORS </a:t>
            </a:r>
            <a:endParaRPr lang="en-US" b="1" dirty="0">
              <a:latin typeface="Avenir Next" charset="0"/>
              <a:ea typeface="Avenir Next" charset="0"/>
              <a:cs typeface="Avenir Next" charset="0"/>
            </a:endParaRPr>
          </a:p>
          <a:p>
            <a:endParaRPr lang="en-US" dirty="0"/>
          </a:p>
        </p:txBody>
      </p:sp>
    </p:spTree>
    <p:extLst>
      <p:ext uri="{BB962C8B-B14F-4D97-AF65-F5344CB8AC3E}">
        <p14:creationId xmlns:p14="http://schemas.microsoft.com/office/powerpoint/2010/main" val="1078188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04386" y="2660299"/>
            <a:ext cx="8051800" cy="2308324"/>
          </a:xfrm>
          <a:prstGeom prst="rect">
            <a:avLst/>
          </a:prstGeom>
        </p:spPr>
        <p:txBody>
          <a:bodyPr wrap="square">
            <a:spAutoFit/>
          </a:bodyPr>
          <a:lstStyle/>
          <a:p>
            <a:r>
              <a:rPr lang="en-US" dirty="0" smtClean="0">
                <a:latin typeface="Avenir Next Regular"/>
                <a:cs typeface="Avenir Next Regular"/>
              </a:rPr>
              <a:t>A </a:t>
            </a:r>
            <a:r>
              <a:rPr lang="en-US" dirty="0">
                <a:latin typeface="Avenir Next Regular"/>
                <a:cs typeface="Avenir Next Regular"/>
              </a:rPr>
              <a:t>software conglomerate created through the merger/acquisition of four separate entities: </a:t>
            </a:r>
            <a:r>
              <a:rPr lang="en-US" dirty="0" err="1">
                <a:latin typeface="Avenir Next Regular"/>
                <a:cs typeface="Avenir Next Regular"/>
              </a:rPr>
              <a:t>iSqFt</a:t>
            </a:r>
            <a:r>
              <a:rPr lang="en-US" dirty="0">
                <a:latin typeface="Avenir Next Regular"/>
                <a:cs typeface="Avenir Next Regular"/>
              </a:rPr>
              <a:t>; Construction Data Company (CDC); Reed (CMD) and Bid Clerk. </a:t>
            </a:r>
            <a:endParaRPr lang="en-US" dirty="0">
              <a:latin typeface="Avenir Next Regular"/>
              <a:cs typeface="Avenir Next Regular"/>
            </a:endParaRPr>
          </a:p>
          <a:p>
            <a:endParaRPr lang="en-US" dirty="0"/>
          </a:p>
          <a:p>
            <a:r>
              <a:rPr lang="en-US" dirty="0">
                <a:latin typeface="Avenir Next Regular"/>
                <a:cs typeface="Avenir Next Regular"/>
              </a:rPr>
              <a:t>In late 2016, </a:t>
            </a:r>
            <a:r>
              <a:rPr lang="en-US" dirty="0" err="1">
                <a:latin typeface="Avenir Next Regular"/>
                <a:cs typeface="Avenir Next Regular"/>
              </a:rPr>
              <a:t>ConstructConnect</a:t>
            </a:r>
            <a:r>
              <a:rPr lang="en-US" dirty="0">
                <a:latin typeface="Avenir Next Regular"/>
                <a:cs typeface="Avenir Next Regular"/>
              </a:rPr>
              <a:t> was sold to Roper Technologies, Inc. owner of On Center Estimating Software for $632 million. Founded in 1981, Roper is a publicly traded company. </a:t>
            </a:r>
            <a:r>
              <a:rPr lang="en-US" dirty="0" err="1">
                <a:latin typeface="Avenir Next Regular"/>
                <a:cs typeface="Avenir Next Regular"/>
              </a:rPr>
              <a:t>ConstructConnect</a:t>
            </a:r>
            <a:r>
              <a:rPr lang="en-US" dirty="0">
                <a:latin typeface="Avenir Next Regular"/>
                <a:cs typeface="Avenir Next Regular"/>
              </a:rPr>
              <a:t> was previously owned by private equity firms (</a:t>
            </a:r>
            <a:r>
              <a:rPr lang="en-US" dirty="0" err="1">
                <a:latin typeface="Avenir Next Regular"/>
                <a:cs typeface="Avenir Next Regular"/>
              </a:rPr>
              <a:t>Genstar</a:t>
            </a:r>
            <a:r>
              <a:rPr lang="en-US" dirty="0">
                <a:latin typeface="Avenir Next Regular"/>
                <a:cs typeface="Avenir Next Regular"/>
              </a:rPr>
              <a:t> Capital and Warburg </a:t>
            </a:r>
            <a:r>
              <a:rPr lang="en-US" dirty="0" err="1">
                <a:latin typeface="Avenir Next Regular"/>
                <a:cs typeface="Avenir Next Regular"/>
              </a:rPr>
              <a:t>Pincus</a:t>
            </a:r>
            <a:r>
              <a:rPr lang="en-US" dirty="0">
                <a:latin typeface="Avenir Next Regular"/>
                <a:cs typeface="Avenir Next Regular"/>
              </a:rPr>
              <a:t> </a:t>
            </a:r>
            <a:r>
              <a:rPr lang="en-US" dirty="0" err="1">
                <a:latin typeface="Avenir Next Regular"/>
                <a:cs typeface="Avenir Next Regular"/>
              </a:rPr>
              <a:t>Aeris</a:t>
            </a:r>
            <a:r>
              <a:rPr lang="en-US" dirty="0">
                <a:latin typeface="Avenir Next Regular"/>
                <a:cs typeface="Avenir Next Regular"/>
              </a:rPr>
              <a:t> Partners). </a:t>
            </a:r>
          </a:p>
        </p:txBody>
      </p:sp>
      <p:pic>
        <p:nvPicPr>
          <p:cNvPr id="9" name="Picture 8"/>
          <p:cNvPicPr>
            <a:picLocks noChangeAspect="1"/>
          </p:cNvPicPr>
          <p:nvPr/>
        </p:nvPicPr>
        <p:blipFill>
          <a:blip r:embed="rId3"/>
          <a:stretch>
            <a:fillRect/>
          </a:stretch>
        </p:blipFill>
        <p:spPr>
          <a:xfrm>
            <a:off x="4949638" y="1769988"/>
            <a:ext cx="3606548" cy="486884"/>
          </a:xfrm>
          <a:prstGeom prst="rect">
            <a:avLst/>
          </a:prstGeom>
        </p:spPr>
      </p:pic>
    </p:spTree>
    <p:extLst>
      <p:ext uri="{BB962C8B-B14F-4D97-AF65-F5344CB8AC3E}">
        <p14:creationId xmlns:p14="http://schemas.microsoft.com/office/powerpoint/2010/main" val="2020466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49300" y="2656702"/>
            <a:ext cx="7988300" cy="2585323"/>
          </a:xfrm>
          <a:prstGeom prst="rect">
            <a:avLst/>
          </a:prstGeom>
        </p:spPr>
        <p:txBody>
          <a:bodyPr wrap="square">
            <a:spAutoFit/>
          </a:bodyPr>
          <a:lstStyle/>
          <a:p>
            <a:r>
              <a:rPr lang="en-US" dirty="0" smtClean="0">
                <a:latin typeface="Avenir Next Regular"/>
                <a:cs typeface="Avenir Next Regular"/>
              </a:rPr>
              <a:t>In </a:t>
            </a:r>
            <a:r>
              <a:rPr lang="en-US" dirty="0">
                <a:latin typeface="Avenir Next Regular"/>
                <a:cs typeface="Avenir Next Regular"/>
              </a:rPr>
              <a:t>1993, Phil </a:t>
            </a:r>
            <a:r>
              <a:rPr lang="en-US" dirty="0" err="1">
                <a:latin typeface="Avenir Next Regular"/>
                <a:cs typeface="Avenir Next Regular"/>
              </a:rPr>
              <a:t>Ogilby</a:t>
            </a:r>
            <a:r>
              <a:rPr lang="en-US" dirty="0">
                <a:latin typeface="Avenir Next Regular"/>
                <a:cs typeface="Avenir Next Regular"/>
              </a:rPr>
              <a:t> and his son Justin founded Construction Software Technologies, Inc. (CST) in West Chester, Ohio. The company was originally focused on development of takeoff and estimating software for roofing and sheet metal contractors. </a:t>
            </a:r>
            <a:r>
              <a:rPr lang="en-US" dirty="0" err="1">
                <a:latin typeface="Avenir Next Regular"/>
                <a:cs typeface="Avenir Next Regular"/>
              </a:rPr>
              <a:t>Ogilby</a:t>
            </a:r>
            <a:r>
              <a:rPr lang="en-US" dirty="0">
                <a:latin typeface="Avenir Next Regular"/>
                <a:cs typeface="Avenir Next Regular"/>
              </a:rPr>
              <a:t> lost controlling interest in the company in 2001. The company reportedly has a revenue-sharing agreement with local AGC Chapters to provide member services, the specifics of which depend on the content and activity of each AGC Chapter. In 2004, the company acquired </a:t>
            </a:r>
            <a:r>
              <a:rPr lang="en-US" dirty="0" err="1">
                <a:latin typeface="Avenir Next Regular"/>
                <a:cs typeface="Avenir Next Regular"/>
              </a:rPr>
              <a:t>BuildPoint</a:t>
            </a:r>
            <a:r>
              <a:rPr lang="en-US" dirty="0">
                <a:latin typeface="Avenir Next Regular"/>
                <a:cs typeface="Avenir Next Regular"/>
              </a:rPr>
              <a:t>, </a:t>
            </a:r>
            <a:r>
              <a:rPr lang="en-US" dirty="0" err="1">
                <a:latin typeface="Avenir Next Regular"/>
                <a:cs typeface="Avenir Next Regular"/>
              </a:rPr>
              <a:t>USProjects</a:t>
            </a:r>
            <a:r>
              <a:rPr lang="en-US" dirty="0">
                <a:latin typeface="Avenir Next Regular"/>
                <a:cs typeface="Avenir Next Regular"/>
              </a:rPr>
              <a:t>, and </a:t>
            </a:r>
            <a:r>
              <a:rPr lang="en-US" dirty="0" err="1">
                <a:latin typeface="Avenir Next Regular"/>
                <a:cs typeface="Avenir Next Regular"/>
              </a:rPr>
              <a:t>BidFax</a:t>
            </a:r>
            <a:r>
              <a:rPr lang="en-US" dirty="0">
                <a:latin typeface="Avenir Next Regular"/>
                <a:cs typeface="Avenir Next Regular"/>
              </a:rPr>
              <a:t>, and purchased Bid News Construction Report in 2009. </a:t>
            </a:r>
          </a:p>
        </p:txBody>
      </p:sp>
      <p:pic>
        <p:nvPicPr>
          <p:cNvPr id="6" name="Picture 5"/>
          <p:cNvPicPr>
            <a:picLocks noChangeAspect="1"/>
          </p:cNvPicPr>
          <p:nvPr/>
        </p:nvPicPr>
        <p:blipFill>
          <a:blip r:embed="rId3"/>
          <a:stretch>
            <a:fillRect/>
          </a:stretch>
        </p:blipFill>
        <p:spPr>
          <a:xfrm>
            <a:off x="7175500" y="1681429"/>
            <a:ext cx="1562100" cy="716728"/>
          </a:xfrm>
          <a:prstGeom prst="rect">
            <a:avLst/>
          </a:prstGeom>
        </p:spPr>
      </p:pic>
    </p:spTree>
    <p:extLst>
      <p:ext uri="{BB962C8B-B14F-4D97-AF65-F5344CB8AC3E}">
        <p14:creationId xmlns:p14="http://schemas.microsoft.com/office/powerpoint/2010/main" val="1977089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49300" y="2772971"/>
            <a:ext cx="7988300" cy="1754326"/>
          </a:xfrm>
          <a:prstGeom prst="rect">
            <a:avLst/>
          </a:prstGeom>
        </p:spPr>
        <p:txBody>
          <a:bodyPr wrap="square">
            <a:spAutoFit/>
          </a:bodyPr>
          <a:lstStyle/>
          <a:p>
            <a:r>
              <a:rPr lang="en-US" dirty="0" smtClean="0">
                <a:latin typeface="Avenir Next Regular"/>
                <a:cs typeface="Avenir Next Regular"/>
              </a:rPr>
              <a:t>Originally </a:t>
            </a:r>
            <a:r>
              <a:rPr lang="en-US" dirty="0">
                <a:latin typeface="Avenir Next Regular"/>
                <a:cs typeface="Avenir Next Regular"/>
              </a:rPr>
              <a:t>known as Construction Market Data (CMD), the organization began as a Canadian reporting service, penetrating the U.S. </a:t>
            </a:r>
            <a:r>
              <a:rPr lang="en-US" dirty="0">
                <a:latin typeface="Avenir Next Regular"/>
                <a:cs typeface="Avenir Next Regular"/>
              </a:rPr>
              <a:t>market in 1975. </a:t>
            </a:r>
            <a:r>
              <a:rPr lang="en-US" dirty="0">
                <a:latin typeface="Avenir Next Regular"/>
                <a:cs typeface="Avenir Next Regular"/>
              </a:rPr>
              <a:t>CMD acquired Masco Corporation in 1984 and was </a:t>
            </a:r>
            <a:r>
              <a:rPr lang="en-US" dirty="0" smtClean="0">
                <a:latin typeface="Avenir Next Regular"/>
                <a:cs typeface="Avenir Next Regular"/>
              </a:rPr>
              <a:t>itself </a:t>
            </a:r>
            <a:r>
              <a:rPr lang="en-US" dirty="0">
                <a:latin typeface="Avenir Next Regular"/>
                <a:cs typeface="Avenir Next Regular"/>
              </a:rPr>
              <a:t>acquired by </a:t>
            </a:r>
            <a:r>
              <a:rPr lang="en-US" dirty="0" err="1">
                <a:latin typeface="Avenir Next Regular"/>
                <a:cs typeface="Avenir Next Regular"/>
              </a:rPr>
              <a:t>Cahners</a:t>
            </a:r>
            <a:r>
              <a:rPr lang="en-US" dirty="0">
                <a:latin typeface="Avenir Next Regular"/>
                <a:cs typeface="Avenir Next Regular"/>
              </a:rPr>
              <a:t> Publishing, a division of Reed Elsevier a Dutch publishing conglomerate in 1999. Reed Elsevier assumed direct control of the operation in 2001/02 through its subsidiary Reed Business Information. </a:t>
            </a:r>
          </a:p>
        </p:txBody>
      </p:sp>
      <p:pic>
        <p:nvPicPr>
          <p:cNvPr id="5" name="Picture 4"/>
          <p:cNvPicPr>
            <a:picLocks noChangeAspect="1"/>
          </p:cNvPicPr>
          <p:nvPr/>
        </p:nvPicPr>
        <p:blipFill>
          <a:blip r:embed="rId3"/>
          <a:stretch>
            <a:fillRect/>
          </a:stretch>
        </p:blipFill>
        <p:spPr>
          <a:xfrm>
            <a:off x="5302250" y="1730212"/>
            <a:ext cx="3341630" cy="601394"/>
          </a:xfrm>
          <a:prstGeom prst="rect">
            <a:avLst/>
          </a:prstGeom>
        </p:spPr>
      </p:pic>
    </p:spTree>
    <p:extLst>
      <p:ext uri="{BB962C8B-B14F-4D97-AF65-F5344CB8AC3E}">
        <p14:creationId xmlns:p14="http://schemas.microsoft.com/office/powerpoint/2010/main" val="931932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90177" y="2184922"/>
            <a:ext cx="7988300" cy="923330"/>
          </a:xfrm>
          <a:prstGeom prst="rect">
            <a:avLst/>
          </a:prstGeom>
        </p:spPr>
        <p:txBody>
          <a:bodyPr wrap="square">
            <a:spAutoFit/>
          </a:bodyPr>
          <a:lstStyle/>
          <a:p>
            <a:r>
              <a:rPr lang="en-US" dirty="0" smtClean="0">
                <a:latin typeface="Avenir Next" charset="0"/>
                <a:ea typeface="Avenir Next" charset="0"/>
                <a:cs typeface="Avenir Next" charset="0"/>
              </a:rPr>
              <a:t>Founded </a:t>
            </a:r>
            <a:r>
              <a:rPr lang="en-US" dirty="0">
                <a:latin typeface="Avenir Next" charset="0"/>
                <a:ea typeface="Avenir Next" charset="0"/>
                <a:cs typeface="Avenir Next" charset="0"/>
              </a:rPr>
              <a:t>in 1977 as a counterpoint to F.W. Dodge Corporation. The company gained market share by publishing tabloid-style newspapers containing construction leads. </a:t>
            </a:r>
            <a:endParaRPr lang="en-US" dirty="0">
              <a:latin typeface="Avenir Next" charset="0"/>
              <a:ea typeface="Avenir Next" charset="0"/>
              <a:cs typeface="Avenir Next" charset="0"/>
            </a:endParaRPr>
          </a:p>
        </p:txBody>
      </p:sp>
      <p:sp>
        <p:nvSpPr>
          <p:cNvPr id="5" name="TextBox 4"/>
          <p:cNvSpPr txBox="1"/>
          <p:nvPr/>
        </p:nvSpPr>
        <p:spPr>
          <a:xfrm>
            <a:off x="742769" y="4393980"/>
            <a:ext cx="7883116" cy="1200329"/>
          </a:xfrm>
          <a:prstGeom prst="rect">
            <a:avLst/>
          </a:prstGeom>
          <a:noFill/>
        </p:spPr>
        <p:txBody>
          <a:bodyPr wrap="square" rtlCol="0">
            <a:spAutoFit/>
          </a:bodyPr>
          <a:lstStyle/>
          <a:p>
            <a:r>
              <a:rPr lang="en-US" dirty="0" smtClean="0">
                <a:latin typeface="Avenir Next" charset="0"/>
                <a:ea typeface="Avenir Next" charset="0"/>
                <a:cs typeface="Avenir Next" charset="0"/>
              </a:rPr>
              <a:t>Founded </a:t>
            </a:r>
            <a:r>
              <a:rPr lang="en-US" dirty="0">
                <a:latin typeface="Avenir Next" charset="0"/>
                <a:ea typeface="Avenir Next" charset="0"/>
                <a:cs typeface="Avenir Next" charset="0"/>
              </a:rPr>
              <a:t>in 2001 by Builders Information Group in Chicago, </a:t>
            </a:r>
            <a:r>
              <a:rPr lang="en-US" dirty="0" smtClean="0">
                <a:latin typeface="Avenir Next" charset="0"/>
                <a:ea typeface="Avenir Next" charset="0"/>
                <a:cs typeface="Avenir Next" charset="0"/>
              </a:rPr>
              <a:t>Illinois, </a:t>
            </a:r>
            <a:r>
              <a:rPr lang="en-US" dirty="0">
                <a:latin typeface="Avenir Next" charset="0"/>
                <a:ea typeface="Avenir Next" charset="0"/>
                <a:cs typeface="Avenir Next" charset="0"/>
              </a:rPr>
              <a:t>the organization initiates posting relationships directly with governmental agencies. </a:t>
            </a:r>
          </a:p>
          <a:p>
            <a:endParaRPr lang="en-US" dirty="0"/>
          </a:p>
        </p:txBody>
      </p:sp>
      <p:pic>
        <p:nvPicPr>
          <p:cNvPr id="6" name="Picture 5"/>
          <p:cNvPicPr>
            <a:picLocks noChangeAspect="1"/>
          </p:cNvPicPr>
          <p:nvPr/>
        </p:nvPicPr>
        <p:blipFill>
          <a:blip r:embed="rId3"/>
          <a:stretch>
            <a:fillRect/>
          </a:stretch>
        </p:blipFill>
        <p:spPr>
          <a:xfrm>
            <a:off x="6096000" y="1179600"/>
            <a:ext cx="2450307" cy="708348"/>
          </a:xfrm>
          <a:prstGeom prst="rect">
            <a:avLst/>
          </a:prstGeom>
        </p:spPr>
      </p:pic>
      <p:pic>
        <p:nvPicPr>
          <p:cNvPr id="8" name="Picture 7"/>
          <p:cNvPicPr>
            <a:picLocks noChangeAspect="1"/>
          </p:cNvPicPr>
          <p:nvPr/>
        </p:nvPicPr>
        <p:blipFill>
          <a:blip r:embed="rId4"/>
          <a:stretch>
            <a:fillRect/>
          </a:stretch>
        </p:blipFill>
        <p:spPr>
          <a:xfrm>
            <a:off x="6096000" y="3610704"/>
            <a:ext cx="2895600" cy="481942"/>
          </a:xfrm>
          <a:prstGeom prst="rect">
            <a:avLst/>
          </a:prstGeom>
        </p:spPr>
      </p:pic>
    </p:spTree>
    <p:extLst>
      <p:ext uri="{BB962C8B-B14F-4D97-AF65-F5344CB8AC3E}">
        <p14:creationId xmlns:p14="http://schemas.microsoft.com/office/powerpoint/2010/main" val="1399558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003300" y="2322923"/>
            <a:ext cx="7988300" cy="923330"/>
          </a:xfrm>
          <a:prstGeom prst="rect">
            <a:avLst/>
          </a:prstGeom>
        </p:spPr>
        <p:txBody>
          <a:bodyPr wrap="square">
            <a:spAutoFit/>
          </a:bodyPr>
          <a:lstStyle/>
          <a:p>
            <a:r>
              <a:rPr lang="en-US" dirty="0" smtClean="0">
                <a:latin typeface="Avenir Next" charset="0"/>
                <a:ea typeface="Avenir Next" charset="0"/>
                <a:cs typeface="Avenir Next" charset="0"/>
              </a:rPr>
              <a:t>Founded </a:t>
            </a:r>
            <a:r>
              <a:rPr lang="en-US" dirty="0">
                <a:latin typeface="Avenir Next" charset="0"/>
                <a:ea typeface="Avenir Next" charset="0"/>
                <a:cs typeface="Avenir Next" charset="0"/>
              </a:rPr>
              <a:t>in 1991 in Eugene, Oregon. Provider of estimating and Building Information Modeling (BIM) software. Acquired by </a:t>
            </a:r>
            <a:r>
              <a:rPr lang="en-US" dirty="0" err="1">
                <a:latin typeface="Avenir Next" charset="0"/>
                <a:ea typeface="Avenir Next" charset="0"/>
                <a:cs typeface="Avenir Next" charset="0"/>
              </a:rPr>
              <a:t>ConstructConnect</a:t>
            </a:r>
            <a:r>
              <a:rPr lang="en-US" dirty="0">
                <a:latin typeface="Avenir Next" charset="0"/>
                <a:ea typeface="Avenir Next" charset="0"/>
                <a:cs typeface="Avenir Next" charset="0"/>
              </a:rPr>
              <a:t> in January, 2018</a:t>
            </a:r>
            <a:r>
              <a:rPr lang="en-US" dirty="0" smtClean="0">
                <a:latin typeface="Avenir Next" charset="0"/>
                <a:ea typeface="Avenir Next" charset="0"/>
                <a:cs typeface="Avenir Next" charset="0"/>
              </a:rPr>
              <a:t>.</a:t>
            </a:r>
            <a:endParaRPr lang="en-US" dirty="0">
              <a:latin typeface="Avenir Next" charset="0"/>
              <a:ea typeface="Avenir Next" charset="0"/>
              <a:cs typeface="Avenir Next" charset="0"/>
            </a:endParaRPr>
          </a:p>
        </p:txBody>
      </p:sp>
      <p:pic>
        <p:nvPicPr>
          <p:cNvPr id="6" name="Picture 5"/>
          <p:cNvPicPr>
            <a:picLocks noChangeAspect="1"/>
          </p:cNvPicPr>
          <p:nvPr/>
        </p:nvPicPr>
        <p:blipFill rotWithShape="1">
          <a:blip r:embed="rId3"/>
          <a:srcRect r="28046"/>
          <a:stretch/>
        </p:blipFill>
        <p:spPr>
          <a:xfrm>
            <a:off x="6470801" y="1124885"/>
            <a:ext cx="2210981" cy="863311"/>
          </a:xfrm>
          <a:prstGeom prst="rect">
            <a:avLst/>
          </a:prstGeom>
          <a:solidFill>
            <a:schemeClr val="accent1"/>
          </a:solidFill>
        </p:spPr>
      </p:pic>
      <p:sp>
        <p:nvSpPr>
          <p:cNvPr id="15" name="TextBox 14"/>
          <p:cNvSpPr txBox="1"/>
          <p:nvPr/>
        </p:nvSpPr>
        <p:spPr>
          <a:xfrm>
            <a:off x="1022653" y="4725693"/>
            <a:ext cx="7741830" cy="923330"/>
          </a:xfrm>
          <a:prstGeom prst="rect">
            <a:avLst/>
          </a:prstGeom>
          <a:noFill/>
        </p:spPr>
        <p:txBody>
          <a:bodyPr wrap="square" rtlCol="0">
            <a:spAutoFit/>
          </a:bodyPr>
          <a:lstStyle/>
          <a:p>
            <a:r>
              <a:rPr lang="en-US" dirty="0" smtClean="0">
                <a:latin typeface="Avenir Next" charset="0"/>
                <a:ea typeface="Avenir Next" charset="0"/>
                <a:cs typeface="Avenir Next" charset="0"/>
              </a:rPr>
              <a:t>Founded </a:t>
            </a:r>
            <a:r>
              <a:rPr lang="en-US" dirty="0">
                <a:latin typeface="Avenir Next" charset="0"/>
                <a:ea typeface="Avenir Next" charset="0"/>
                <a:cs typeface="Avenir Next" charset="0"/>
              </a:rPr>
              <a:t>in 2007 in Bountiful, Utah as a provider of estimating software. Acquired by </a:t>
            </a:r>
            <a:r>
              <a:rPr lang="en-US" dirty="0" err="1">
                <a:latin typeface="Avenir Next" charset="0"/>
                <a:ea typeface="Avenir Next" charset="0"/>
                <a:cs typeface="Avenir Next" charset="0"/>
              </a:rPr>
              <a:t>ConstructConnect</a:t>
            </a:r>
            <a:r>
              <a:rPr lang="en-US" dirty="0">
                <a:latin typeface="Avenir Next" charset="0"/>
                <a:ea typeface="Avenir Next" charset="0"/>
                <a:cs typeface="Avenir Next" charset="0"/>
              </a:rPr>
              <a:t> in April, 2018. </a:t>
            </a:r>
          </a:p>
          <a:p>
            <a:endParaRPr lang="en-US" dirty="0"/>
          </a:p>
        </p:txBody>
      </p:sp>
      <p:pic>
        <p:nvPicPr>
          <p:cNvPr id="16" name="Picture 15"/>
          <p:cNvPicPr>
            <a:picLocks noChangeAspect="1"/>
          </p:cNvPicPr>
          <p:nvPr/>
        </p:nvPicPr>
        <p:blipFill>
          <a:blip r:embed="rId4"/>
          <a:stretch>
            <a:fillRect/>
          </a:stretch>
        </p:blipFill>
        <p:spPr>
          <a:xfrm>
            <a:off x="6088397" y="3726589"/>
            <a:ext cx="2593385" cy="522999"/>
          </a:xfrm>
          <a:prstGeom prst="rect">
            <a:avLst/>
          </a:prstGeom>
        </p:spPr>
      </p:pic>
    </p:spTree>
    <p:extLst>
      <p:ext uri="{BB962C8B-B14F-4D97-AF65-F5344CB8AC3E}">
        <p14:creationId xmlns:p14="http://schemas.microsoft.com/office/powerpoint/2010/main" val="999273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BXNet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858934"/>
            <a:ext cx="1498600" cy="999066"/>
          </a:xfrm>
          <a:prstGeom prst="rect">
            <a:avLst/>
          </a:prstGeom>
        </p:spPr>
      </p:pic>
      <p:cxnSp>
        <p:nvCxnSpPr>
          <p:cNvPr id="7" name="Straight Connector 6"/>
          <p:cNvCxnSpPr/>
          <p:nvPr/>
        </p:nvCxnSpPr>
        <p:spPr>
          <a:xfrm>
            <a:off x="1612900" y="6472208"/>
            <a:ext cx="7378700" cy="0"/>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400" y="145534"/>
            <a:ext cx="2383986" cy="430887"/>
          </a:xfrm>
          <a:prstGeom prst="rect">
            <a:avLst/>
          </a:prstGeom>
          <a:noFill/>
        </p:spPr>
        <p:txBody>
          <a:bodyPr wrap="none" rtlCol="0">
            <a:spAutoFit/>
          </a:bodyPr>
          <a:lstStyle/>
          <a:p>
            <a:r>
              <a:rPr lang="en-US" sz="2200" dirty="0" smtClean="0">
                <a:solidFill>
                  <a:srgbClr val="130D4C"/>
                </a:solidFill>
                <a:latin typeface="Avenir Next Regular"/>
                <a:cs typeface="Avenir Next Regular"/>
              </a:rPr>
              <a:t>Our Competition</a:t>
            </a:r>
            <a:endParaRPr lang="en-US" sz="2200" dirty="0">
              <a:solidFill>
                <a:srgbClr val="130D4C"/>
              </a:solidFill>
              <a:latin typeface="Avenir Next Regular"/>
              <a:cs typeface="Avenir Next Regular"/>
            </a:endParaRPr>
          </a:p>
        </p:txBody>
      </p:sp>
      <p:sp>
        <p:nvSpPr>
          <p:cNvPr id="12" name="TextBox 11"/>
          <p:cNvSpPr txBox="1"/>
          <p:nvPr/>
        </p:nvSpPr>
        <p:spPr>
          <a:xfrm>
            <a:off x="279400" y="576421"/>
            <a:ext cx="3513847" cy="338554"/>
          </a:xfrm>
          <a:prstGeom prst="rect">
            <a:avLst/>
          </a:prstGeom>
          <a:noFill/>
        </p:spPr>
        <p:txBody>
          <a:bodyPr wrap="none" rtlCol="0">
            <a:spAutoFit/>
          </a:bodyPr>
          <a:lstStyle/>
          <a:p>
            <a:r>
              <a:rPr lang="en-US" sz="1600" dirty="0" smtClean="0">
                <a:solidFill>
                  <a:srgbClr val="C7C8CA"/>
                </a:solidFill>
                <a:latin typeface="Avenir Next Regular"/>
                <a:cs typeface="Avenir Next Regular"/>
              </a:rPr>
              <a:t>Who are they? What are they up to?</a:t>
            </a:r>
            <a:endParaRPr lang="en-US" sz="1600" dirty="0">
              <a:solidFill>
                <a:srgbClr val="C7C8CA"/>
              </a:solidFill>
              <a:latin typeface="Avenir Next Regular"/>
              <a:cs typeface="Avenir Next Regular"/>
            </a:endParaRPr>
          </a:p>
        </p:txBody>
      </p:sp>
      <p:cxnSp>
        <p:nvCxnSpPr>
          <p:cNvPr id="14" name="Straight Connector 13"/>
          <p:cNvCxnSpPr/>
          <p:nvPr/>
        </p:nvCxnSpPr>
        <p:spPr>
          <a:xfrm>
            <a:off x="190500" y="259834"/>
            <a:ext cx="0" cy="655141"/>
          </a:xfrm>
          <a:prstGeom prst="line">
            <a:avLst/>
          </a:prstGeom>
          <a:ln>
            <a:solidFill>
              <a:srgbClr val="130D4C"/>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49770" y="2967254"/>
            <a:ext cx="7741830" cy="1754326"/>
          </a:xfrm>
          <a:prstGeom prst="rect">
            <a:avLst/>
          </a:prstGeom>
          <a:noFill/>
        </p:spPr>
        <p:txBody>
          <a:bodyPr wrap="square" rtlCol="0">
            <a:spAutoFit/>
          </a:bodyPr>
          <a:lstStyle/>
          <a:p>
            <a:r>
              <a:rPr lang="en-US" dirty="0" smtClean="0">
                <a:latin typeface="Avenir Next" charset="0"/>
                <a:ea typeface="Avenir Next" charset="0"/>
                <a:cs typeface="Avenir Next" charset="0"/>
              </a:rPr>
              <a:t>Founded </a:t>
            </a:r>
            <a:r>
              <a:rPr lang="en-US" dirty="0">
                <a:latin typeface="Avenir Next" charset="0"/>
                <a:ea typeface="Avenir Next" charset="0"/>
                <a:cs typeface="Avenir Next" charset="0"/>
              </a:rPr>
              <a:t>by James Benham (</a:t>
            </a:r>
            <a:r>
              <a:rPr lang="en-US" dirty="0" smtClean="0">
                <a:latin typeface="Avenir Next" charset="0"/>
                <a:ea typeface="Avenir Next" charset="0"/>
                <a:cs typeface="Avenir Next" charset="0"/>
              </a:rPr>
              <a:t>JB </a:t>
            </a:r>
            <a:r>
              <a:rPr lang="en-US" dirty="0">
                <a:latin typeface="Avenir Next" charset="0"/>
                <a:ea typeface="Avenir Next" charset="0"/>
                <a:cs typeface="Avenir Next" charset="0"/>
              </a:rPr>
              <a:t>Technologies) in 2001 in College Station, Texas, </a:t>
            </a:r>
            <a:r>
              <a:rPr lang="en-US" dirty="0" err="1">
                <a:latin typeface="Avenir Next" charset="0"/>
                <a:ea typeface="Avenir Next" charset="0"/>
                <a:cs typeface="Avenir Next" charset="0"/>
              </a:rPr>
              <a:t>SmartBid</a:t>
            </a:r>
            <a:r>
              <a:rPr lang="en-US" dirty="0">
                <a:latin typeface="Avenir Next" charset="0"/>
                <a:ea typeface="Avenir Next" charset="0"/>
                <a:cs typeface="Avenir Next" charset="0"/>
              </a:rPr>
              <a:t> provides Invitation to Bid software for prime contractors with information-sharing capabilities for subcontractors through </a:t>
            </a:r>
            <a:r>
              <a:rPr lang="en-US" i="1" dirty="0" err="1">
                <a:latin typeface="Avenir Next" charset="0"/>
                <a:ea typeface="Avenir Next" charset="0"/>
                <a:cs typeface="Avenir Next" charset="0"/>
              </a:rPr>
              <a:t>SmartInsight</a:t>
            </a:r>
            <a:r>
              <a:rPr lang="en-US" dirty="0">
                <a:latin typeface="Avenir Next" charset="0"/>
                <a:ea typeface="Avenir Next" charset="0"/>
                <a:cs typeface="Avenir Next" charset="0"/>
              </a:rPr>
              <a:t>. The company was acquired by </a:t>
            </a:r>
            <a:r>
              <a:rPr lang="en-US" dirty="0" err="1">
                <a:latin typeface="Avenir Next" charset="0"/>
                <a:ea typeface="Avenir Next" charset="0"/>
                <a:cs typeface="Avenir Next" charset="0"/>
              </a:rPr>
              <a:t>ConstructConnect</a:t>
            </a:r>
            <a:r>
              <a:rPr lang="en-US" dirty="0">
                <a:latin typeface="Avenir Next" charset="0"/>
                <a:ea typeface="Avenir Next" charset="0"/>
                <a:cs typeface="Avenir Next" charset="0"/>
              </a:rPr>
              <a:t> in </a:t>
            </a:r>
            <a:r>
              <a:rPr lang="en-US" dirty="0" smtClean="0">
                <a:latin typeface="Avenir Next" charset="0"/>
                <a:ea typeface="Avenir Next" charset="0"/>
                <a:cs typeface="Avenir Next" charset="0"/>
              </a:rPr>
              <a:t>May </a:t>
            </a:r>
            <a:r>
              <a:rPr lang="en-US" dirty="0">
                <a:latin typeface="Avenir Next" charset="0"/>
                <a:ea typeface="Avenir Next" charset="0"/>
                <a:cs typeface="Avenir Next" charset="0"/>
              </a:rPr>
              <a:t>2018. </a:t>
            </a:r>
          </a:p>
          <a:p>
            <a:endParaRPr lang="en-US" dirty="0"/>
          </a:p>
        </p:txBody>
      </p:sp>
      <p:pic>
        <p:nvPicPr>
          <p:cNvPr id="13" name="Picture 12"/>
          <p:cNvPicPr>
            <a:picLocks noChangeAspect="1"/>
          </p:cNvPicPr>
          <p:nvPr/>
        </p:nvPicPr>
        <p:blipFill>
          <a:blip r:embed="rId3"/>
          <a:stretch>
            <a:fillRect/>
          </a:stretch>
        </p:blipFill>
        <p:spPr>
          <a:xfrm>
            <a:off x="6037670" y="2052328"/>
            <a:ext cx="2663386" cy="796711"/>
          </a:xfrm>
          <a:prstGeom prst="rect">
            <a:avLst/>
          </a:prstGeom>
        </p:spPr>
      </p:pic>
    </p:spTree>
    <p:extLst>
      <p:ext uri="{BB962C8B-B14F-4D97-AF65-F5344CB8AC3E}">
        <p14:creationId xmlns:p14="http://schemas.microsoft.com/office/powerpoint/2010/main" val="18201012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Capital.thmx</Template>
  <TotalTime>143</TotalTime>
  <Words>1159</Words>
  <Application>Microsoft Macintosh PowerPoint</Application>
  <PresentationFormat>On-screen Show (4:3)</PresentationFormat>
  <Paragraphs>134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Avenir Next</vt:lpstr>
      <vt:lpstr>Avenir Next Regular</vt:lpstr>
      <vt:lpstr>Brush Script MT</vt:lpstr>
      <vt:lpstr>Calibri</vt:lpstr>
      <vt:lpstr>Calisto MT</vt:lpstr>
      <vt:lpstr>Arial</vt:lpstr>
      <vt:lpstr>Capital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Tristram</dc:creator>
  <cp:lastModifiedBy>James Raiswell</cp:lastModifiedBy>
  <cp:revision>25</cp:revision>
  <dcterms:created xsi:type="dcterms:W3CDTF">2019-01-30T02:06:03Z</dcterms:created>
  <dcterms:modified xsi:type="dcterms:W3CDTF">2019-02-11T22:09:13Z</dcterms:modified>
</cp:coreProperties>
</file>